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media/image10.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2" r:id="rId3"/>
  </p:sldMasterIdLst>
  <p:sldIdLst>
    <p:sldId id="256" r:id="rId4"/>
    <p:sldId id="267" r:id="rId5"/>
    <p:sldId id="268" r:id="rId6"/>
    <p:sldId id="271" r:id="rId7"/>
    <p:sldId id="262" r:id="rId8"/>
    <p:sldId id="257" r:id="rId9"/>
    <p:sldId id="260" r:id="rId10"/>
    <p:sldId id="266" r:id="rId11"/>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08" y="1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sz="2400" b="1" i="0">
                <a:solidFill>
                  <a:srgbClr val="48247C"/>
                </a:solidFill>
                <a:latin typeface="Montserrat"/>
                <a:cs typeface="Montserrat"/>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1000" b="0" i="0" u="sng">
                <a:solidFill>
                  <a:schemeClr val="hlink"/>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3999" y="0"/>
                </a:moveTo>
                <a:lnTo>
                  <a:pt x="0" y="0"/>
                </a:lnTo>
                <a:lnTo>
                  <a:pt x="0" y="5143498"/>
                </a:lnTo>
                <a:lnTo>
                  <a:pt x="9143999" y="5143498"/>
                </a:lnTo>
                <a:lnTo>
                  <a:pt x="9143999" y="0"/>
                </a:lnTo>
                <a:close/>
              </a:path>
            </a:pathLst>
          </a:custGeom>
          <a:solidFill>
            <a:srgbClr val="361F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0973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3D2A-E606-4C89-8CE8-C169C0FD568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ACBFF50-F46E-4CA8-B0D8-8FA134B5599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617E6C-EC5D-4501-83A4-BF64A3E8B7DA}"/>
              </a:ext>
            </a:extLst>
          </p:cNvPr>
          <p:cNvSpPr>
            <a:spLocks noGrp="1"/>
          </p:cNvSpPr>
          <p:nvPr>
            <p:ph type="dt" sz="half" idx="10"/>
          </p:nvPr>
        </p:nvSpPr>
        <p:spPr/>
        <p:txBody>
          <a:bodyPr/>
          <a:lstStyle/>
          <a:p>
            <a:fld id="{B295DC29-8745-458D-9049-7C87B3D7C035}" type="datetimeFigureOut">
              <a:rPr lang="en-GB" smtClean="0"/>
              <a:t>22/10/2024</a:t>
            </a:fld>
            <a:endParaRPr lang="en-GB" dirty="0"/>
          </a:p>
        </p:txBody>
      </p:sp>
      <p:sp>
        <p:nvSpPr>
          <p:cNvPr id="5" name="Footer Placeholder 4">
            <a:extLst>
              <a:ext uri="{FF2B5EF4-FFF2-40B4-BE49-F238E27FC236}">
                <a16:creationId xmlns:a16="http://schemas.microsoft.com/office/drawing/2014/main" id="{292CCAC7-73B9-41C3-9592-36CCD0F5EF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F06026C-1A6C-440B-87E7-18B1021DBF2C}"/>
              </a:ext>
            </a:extLst>
          </p:cNvPr>
          <p:cNvSpPr>
            <a:spLocks noGrp="1"/>
          </p:cNvSpPr>
          <p:nvPr>
            <p:ph type="sldNum" sz="quarter" idx="12"/>
          </p:nvPr>
        </p:nvSpPr>
        <p:spPr/>
        <p:txBody>
          <a:bodyPr/>
          <a:lstStyle/>
          <a:p>
            <a:fld id="{854BB90C-0690-481D-8397-F60D988AF7A0}" type="slidenum">
              <a:rPr lang="en-GB" smtClean="0"/>
              <a:t>‹#›</a:t>
            </a:fld>
            <a:endParaRPr lang="en-GB" dirty="0"/>
          </a:p>
        </p:txBody>
      </p:sp>
    </p:spTree>
    <p:extLst>
      <p:ext uri="{BB962C8B-B14F-4D97-AF65-F5344CB8AC3E}">
        <p14:creationId xmlns:p14="http://schemas.microsoft.com/office/powerpoint/2010/main" val="1039615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BDBA72-9B9F-4CCE-A5C3-30A8F2188B07}"/>
              </a:ext>
            </a:extLst>
          </p:cNvPr>
          <p:cNvSpPr>
            <a:spLocks noGrp="1"/>
          </p:cNvSpPr>
          <p:nvPr>
            <p:ph type="dt" sz="half" idx="10"/>
          </p:nvPr>
        </p:nvSpPr>
        <p:spPr/>
        <p:txBody>
          <a:bodyPr/>
          <a:lstStyle/>
          <a:p>
            <a:fld id="{B295DC29-8745-458D-9049-7C87B3D7C035}" type="datetimeFigureOut">
              <a:rPr lang="en-GB" smtClean="0"/>
              <a:t>22/10/2024</a:t>
            </a:fld>
            <a:endParaRPr lang="en-GB" dirty="0"/>
          </a:p>
        </p:txBody>
      </p:sp>
      <p:sp>
        <p:nvSpPr>
          <p:cNvPr id="5" name="Footer Placeholder 4">
            <a:extLst>
              <a:ext uri="{FF2B5EF4-FFF2-40B4-BE49-F238E27FC236}">
                <a16:creationId xmlns:a16="http://schemas.microsoft.com/office/drawing/2014/main" id="{90A2D3DA-94E7-4E5B-BDBB-99EDFB5FA1B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522C74-58F6-49E8-A394-62862FCC25A5}"/>
              </a:ext>
            </a:extLst>
          </p:cNvPr>
          <p:cNvSpPr>
            <a:spLocks noGrp="1"/>
          </p:cNvSpPr>
          <p:nvPr>
            <p:ph type="sldNum" sz="quarter" idx="12"/>
          </p:nvPr>
        </p:nvSpPr>
        <p:spPr/>
        <p:txBody>
          <a:bodyPr/>
          <a:lstStyle/>
          <a:p>
            <a:fld id="{854BB90C-0690-481D-8397-F60D988AF7A0}" type="slidenum">
              <a:rPr lang="en-GB" smtClean="0"/>
              <a:t>‹#›</a:t>
            </a:fld>
            <a:endParaRPr lang="en-GB" dirty="0"/>
          </a:p>
        </p:txBody>
      </p:sp>
    </p:spTree>
    <p:extLst>
      <p:ext uri="{BB962C8B-B14F-4D97-AF65-F5344CB8AC3E}">
        <p14:creationId xmlns:p14="http://schemas.microsoft.com/office/powerpoint/2010/main" val="2916855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56F5-64DD-49CC-A610-A906B62245A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59F03C-F32B-42D6-80DD-077FEC0CB9F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5789E-DAB0-48A3-9620-BC1260D362C7}"/>
              </a:ext>
            </a:extLst>
          </p:cNvPr>
          <p:cNvSpPr>
            <a:spLocks noGrp="1"/>
          </p:cNvSpPr>
          <p:nvPr>
            <p:ph type="dt" sz="half" idx="10"/>
          </p:nvPr>
        </p:nvSpPr>
        <p:spPr/>
        <p:txBody>
          <a:bodyPr/>
          <a:lstStyle/>
          <a:p>
            <a:fld id="{B295DC29-8745-458D-9049-7C87B3D7C035}" type="datetimeFigureOut">
              <a:rPr lang="en-GB" smtClean="0"/>
              <a:t>22/10/2024</a:t>
            </a:fld>
            <a:endParaRPr lang="en-GB" dirty="0"/>
          </a:p>
        </p:txBody>
      </p:sp>
      <p:sp>
        <p:nvSpPr>
          <p:cNvPr id="5" name="Footer Placeholder 4">
            <a:extLst>
              <a:ext uri="{FF2B5EF4-FFF2-40B4-BE49-F238E27FC236}">
                <a16:creationId xmlns:a16="http://schemas.microsoft.com/office/drawing/2014/main" id="{88420AAF-132D-40A3-BE49-4ADBDDC820D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0F5E346-A03A-41B1-B98E-D13AC0EF5477}"/>
              </a:ext>
            </a:extLst>
          </p:cNvPr>
          <p:cNvSpPr>
            <a:spLocks noGrp="1"/>
          </p:cNvSpPr>
          <p:nvPr>
            <p:ph type="sldNum" sz="quarter" idx="12"/>
          </p:nvPr>
        </p:nvSpPr>
        <p:spPr/>
        <p:txBody>
          <a:bodyPr/>
          <a:lstStyle/>
          <a:p>
            <a:fld id="{854BB90C-0690-481D-8397-F60D988AF7A0}" type="slidenum">
              <a:rPr lang="en-GB" smtClean="0"/>
              <a:t>‹#›</a:t>
            </a:fld>
            <a:endParaRPr lang="en-GB" dirty="0"/>
          </a:p>
        </p:txBody>
      </p:sp>
    </p:spTree>
    <p:extLst>
      <p:ext uri="{BB962C8B-B14F-4D97-AF65-F5344CB8AC3E}">
        <p14:creationId xmlns:p14="http://schemas.microsoft.com/office/powerpoint/2010/main" val="2025159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01A1-055B-42F8-95CB-EF8C9DEF9D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51D9F0-B7D5-47C1-A1A6-F53D9D9263C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55C187-CDF3-47F7-8B92-AE8F9298F9B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A8C53E-5827-46A8-AEB7-CBFB7F0813B5}"/>
              </a:ext>
            </a:extLst>
          </p:cNvPr>
          <p:cNvSpPr>
            <a:spLocks noGrp="1"/>
          </p:cNvSpPr>
          <p:nvPr>
            <p:ph type="dt" sz="half" idx="10"/>
          </p:nvPr>
        </p:nvSpPr>
        <p:spPr/>
        <p:txBody>
          <a:bodyPr/>
          <a:lstStyle/>
          <a:p>
            <a:fld id="{B295DC29-8745-458D-9049-7C87B3D7C035}" type="datetimeFigureOut">
              <a:rPr lang="en-GB" smtClean="0"/>
              <a:t>22/10/2024</a:t>
            </a:fld>
            <a:endParaRPr lang="en-GB" dirty="0"/>
          </a:p>
        </p:txBody>
      </p:sp>
      <p:sp>
        <p:nvSpPr>
          <p:cNvPr id="6" name="Footer Placeholder 5">
            <a:extLst>
              <a:ext uri="{FF2B5EF4-FFF2-40B4-BE49-F238E27FC236}">
                <a16:creationId xmlns:a16="http://schemas.microsoft.com/office/drawing/2014/main" id="{E4D47170-1E12-4BF0-B627-D9CF4E6C339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C3D9DD1-D477-4BB7-A85A-7ECAFD4B004C}"/>
              </a:ext>
            </a:extLst>
          </p:cNvPr>
          <p:cNvSpPr>
            <a:spLocks noGrp="1"/>
          </p:cNvSpPr>
          <p:nvPr>
            <p:ph type="sldNum" sz="quarter" idx="12"/>
          </p:nvPr>
        </p:nvSpPr>
        <p:spPr/>
        <p:txBody>
          <a:bodyPr/>
          <a:lstStyle/>
          <a:p>
            <a:fld id="{854BB90C-0690-481D-8397-F60D988AF7A0}" type="slidenum">
              <a:rPr lang="en-GB" smtClean="0"/>
              <a:t>‹#›</a:t>
            </a:fld>
            <a:endParaRPr lang="en-GB" dirty="0"/>
          </a:p>
        </p:txBody>
      </p:sp>
    </p:spTree>
    <p:extLst>
      <p:ext uri="{BB962C8B-B14F-4D97-AF65-F5344CB8AC3E}">
        <p14:creationId xmlns:p14="http://schemas.microsoft.com/office/powerpoint/2010/main" val="3904551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4D14-29FB-4D31-8AD1-E206077D8FAC}"/>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D8120C-A4E2-4179-9F9B-7EAA72158EC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3280094-E162-49F6-B56F-F5A832A5940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DEE587-20DA-4689-85E4-16FCEA1802D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7835A9-0891-4933-980D-3670C2F6645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58683C-7E74-4384-976F-1FFD03AD3037}"/>
              </a:ext>
            </a:extLst>
          </p:cNvPr>
          <p:cNvSpPr>
            <a:spLocks noGrp="1"/>
          </p:cNvSpPr>
          <p:nvPr>
            <p:ph type="dt" sz="half" idx="10"/>
          </p:nvPr>
        </p:nvSpPr>
        <p:spPr/>
        <p:txBody>
          <a:bodyPr/>
          <a:lstStyle/>
          <a:p>
            <a:fld id="{B295DC29-8745-458D-9049-7C87B3D7C035}" type="datetimeFigureOut">
              <a:rPr lang="en-GB" smtClean="0"/>
              <a:t>22/10/2024</a:t>
            </a:fld>
            <a:endParaRPr lang="en-GB" dirty="0"/>
          </a:p>
        </p:txBody>
      </p:sp>
      <p:sp>
        <p:nvSpPr>
          <p:cNvPr id="8" name="Footer Placeholder 7">
            <a:extLst>
              <a:ext uri="{FF2B5EF4-FFF2-40B4-BE49-F238E27FC236}">
                <a16:creationId xmlns:a16="http://schemas.microsoft.com/office/drawing/2014/main" id="{BC6DF7FA-545E-4908-824D-3061CBE49DC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C1723BB-7A6F-46D3-A0BD-30783F2500EF}"/>
              </a:ext>
            </a:extLst>
          </p:cNvPr>
          <p:cNvSpPr>
            <a:spLocks noGrp="1"/>
          </p:cNvSpPr>
          <p:nvPr>
            <p:ph type="sldNum" sz="quarter" idx="12"/>
          </p:nvPr>
        </p:nvSpPr>
        <p:spPr/>
        <p:txBody>
          <a:bodyPr/>
          <a:lstStyle/>
          <a:p>
            <a:fld id="{854BB90C-0690-481D-8397-F60D988AF7A0}" type="slidenum">
              <a:rPr lang="en-GB" smtClean="0"/>
              <a:t>‹#›</a:t>
            </a:fld>
            <a:endParaRPr lang="en-GB" dirty="0"/>
          </a:p>
        </p:txBody>
      </p:sp>
    </p:spTree>
    <p:extLst>
      <p:ext uri="{BB962C8B-B14F-4D97-AF65-F5344CB8AC3E}">
        <p14:creationId xmlns:p14="http://schemas.microsoft.com/office/powerpoint/2010/main" val="99844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020E-EF1B-406D-AC6A-846CA49B95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00EAFC7-224D-4B81-96D3-64B0B02B9A63}"/>
              </a:ext>
            </a:extLst>
          </p:cNvPr>
          <p:cNvSpPr>
            <a:spLocks noGrp="1"/>
          </p:cNvSpPr>
          <p:nvPr>
            <p:ph type="dt" sz="half" idx="10"/>
          </p:nvPr>
        </p:nvSpPr>
        <p:spPr/>
        <p:txBody>
          <a:bodyPr/>
          <a:lstStyle/>
          <a:p>
            <a:fld id="{B295DC29-8745-458D-9049-7C87B3D7C035}" type="datetimeFigureOut">
              <a:rPr lang="en-GB" smtClean="0"/>
              <a:t>22/10/2024</a:t>
            </a:fld>
            <a:endParaRPr lang="en-GB" dirty="0"/>
          </a:p>
        </p:txBody>
      </p:sp>
      <p:sp>
        <p:nvSpPr>
          <p:cNvPr id="4" name="Footer Placeholder 3">
            <a:extLst>
              <a:ext uri="{FF2B5EF4-FFF2-40B4-BE49-F238E27FC236}">
                <a16:creationId xmlns:a16="http://schemas.microsoft.com/office/drawing/2014/main" id="{7C031747-BED4-4AC4-A8BA-1822F19B1D3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2E3C091-0872-44B5-9A3D-1290F6709B0E}"/>
              </a:ext>
            </a:extLst>
          </p:cNvPr>
          <p:cNvSpPr>
            <a:spLocks noGrp="1"/>
          </p:cNvSpPr>
          <p:nvPr>
            <p:ph type="sldNum" sz="quarter" idx="12"/>
          </p:nvPr>
        </p:nvSpPr>
        <p:spPr/>
        <p:txBody>
          <a:bodyPr/>
          <a:lstStyle/>
          <a:p>
            <a:fld id="{854BB90C-0690-481D-8397-F60D988AF7A0}" type="slidenum">
              <a:rPr lang="en-GB" smtClean="0"/>
              <a:t>‹#›</a:t>
            </a:fld>
            <a:endParaRPr lang="en-GB" dirty="0"/>
          </a:p>
        </p:txBody>
      </p:sp>
    </p:spTree>
    <p:extLst>
      <p:ext uri="{BB962C8B-B14F-4D97-AF65-F5344CB8AC3E}">
        <p14:creationId xmlns:p14="http://schemas.microsoft.com/office/powerpoint/2010/main" val="4182572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FA0837-8D2D-473A-86E7-76EC6365C770}"/>
              </a:ext>
            </a:extLst>
          </p:cNvPr>
          <p:cNvSpPr>
            <a:spLocks noGrp="1"/>
          </p:cNvSpPr>
          <p:nvPr>
            <p:ph type="dt" sz="half" idx="10"/>
          </p:nvPr>
        </p:nvSpPr>
        <p:spPr/>
        <p:txBody>
          <a:bodyPr/>
          <a:lstStyle/>
          <a:p>
            <a:fld id="{B295DC29-8745-458D-9049-7C87B3D7C035}" type="datetimeFigureOut">
              <a:rPr lang="en-GB" smtClean="0"/>
              <a:t>22/10/2024</a:t>
            </a:fld>
            <a:endParaRPr lang="en-GB" dirty="0"/>
          </a:p>
        </p:txBody>
      </p:sp>
      <p:sp>
        <p:nvSpPr>
          <p:cNvPr id="3" name="Footer Placeholder 2">
            <a:extLst>
              <a:ext uri="{FF2B5EF4-FFF2-40B4-BE49-F238E27FC236}">
                <a16:creationId xmlns:a16="http://schemas.microsoft.com/office/drawing/2014/main" id="{BD41A28B-7B78-4A5E-8DA3-FE0B2C0E805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1A8129B-CF96-4969-B57A-C8133F6FF33C}"/>
              </a:ext>
            </a:extLst>
          </p:cNvPr>
          <p:cNvSpPr>
            <a:spLocks noGrp="1"/>
          </p:cNvSpPr>
          <p:nvPr>
            <p:ph type="sldNum" sz="quarter" idx="12"/>
          </p:nvPr>
        </p:nvSpPr>
        <p:spPr/>
        <p:txBody>
          <a:bodyPr/>
          <a:lstStyle/>
          <a:p>
            <a:fld id="{854BB90C-0690-481D-8397-F60D988AF7A0}" type="slidenum">
              <a:rPr lang="en-GB" smtClean="0"/>
              <a:t>‹#›</a:t>
            </a:fld>
            <a:endParaRPr lang="en-GB" dirty="0"/>
          </a:p>
        </p:txBody>
      </p:sp>
    </p:spTree>
    <p:extLst>
      <p:ext uri="{BB962C8B-B14F-4D97-AF65-F5344CB8AC3E}">
        <p14:creationId xmlns:p14="http://schemas.microsoft.com/office/powerpoint/2010/main" val="1476649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F0B2-2A4D-42BB-91C5-A33C8CB5344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66FE50-D391-4091-B42C-FB779855E4C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41F408-823B-4D23-BE60-EE3E2865E63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B51E8ED-F8E0-4602-B52A-9F6FC3B597B8}"/>
              </a:ext>
            </a:extLst>
          </p:cNvPr>
          <p:cNvSpPr>
            <a:spLocks noGrp="1"/>
          </p:cNvSpPr>
          <p:nvPr>
            <p:ph type="dt" sz="half" idx="10"/>
          </p:nvPr>
        </p:nvSpPr>
        <p:spPr/>
        <p:txBody>
          <a:bodyPr/>
          <a:lstStyle/>
          <a:p>
            <a:fld id="{B295DC29-8745-458D-9049-7C87B3D7C035}" type="datetimeFigureOut">
              <a:rPr lang="en-GB" smtClean="0"/>
              <a:t>22/10/2024</a:t>
            </a:fld>
            <a:endParaRPr lang="en-GB" dirty="0"/>
          </a:p>
        </p:txBody>
      </p:sp>
      <p:sp>
        <p:nvSpPr>
          <p:cNvPr id="6" name="Footer Placeholder 5">
            <a:extLst>
              <a:ext uri="{FF2B5EF4-FFF2-40B4-BE49-F238E27FC236}">
                <a16:creationId xmlns:a16="http://schemas.microsoft.com/office/drawing/2014/main" id="{D8A6E6E6-0D23-4F2B-BC9E-C4E8C76226D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33A9E6C-5A33-4632-BE82-2D0A30CAD85C}"/>
              </a:ext>
            </a:extLst>
          </p:cNvPr>
          <p:cNvSpPr>
            <a:spLocks noGrp="1"/>
          </p:cNvSpPr>
          <p:nvPr>
            <p:ph type="sldNum" sz="quarter" idx="12"/>
          </p:nvPr>
        </p:nvSpPr>
        <p:spPr/>
        <p:txBody>
          <a:bodyPr/>
          <a:lstStyle/>
          <a:p>
            <a:fld id="{854BB90C-0690-481D-8397-F60D988AF7A0}" type="slidenum">
              <a:rPr lang="en-GB" smtClean="0"/>
              <a:t>‹#›</a:t>
            </a:fld>
            <a:endParaRPr lang="en-GB" dirty="0"/>
          </a:p>
        </p:txBody>
      </p:sp>
    </p:spTree>
    <p:extLst>
      <p:ext uri="{BB962C8B-B14F-4D97-AF65-F5344CB8AC3E}">
        <p14:creationId xmlns:p14="http://schemas.microsoft.com/office/powerpoint/2010/main" val="2813375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7EF1-204A-4285-844A-741B05AF6DE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882B8B-B1EC-4671-8045-C1FCFA66207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C159C3D5-909E-4AC9-A6A8-7BC1B702C4E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238EFC7-18BE-4A74-8507-FE93A5D3D801}"/>
              </a:ext>
            </a:extLst>
          </p:cNvPr>
          <p:cNvSpPr>
            <a:spLocks noGrp="1"/>
          </p:cNvSpPr>
          <p:nvPr>
            <p:ph type="dt" sz="half" idx="10"/>
          </p:nvPr>
        </p:nvSpPr>
        <p:spPr/>
        <p:txBody>
          <a:bodyPr/>
          <a:lstStyle/>
          <a:p>
            <a:fld id="{B295DC29-8745-458D-9049-7C87B3D7C035}" type="datetimeFigureOut">
              <a:rPr lang="en-GB" smtClean="0"/>
              <a:t>22/10/2024</a:t>
            </a:fld>
            <a:endParaRPr lang="en-GB" dirty="0"/>
          </a:p>
        </p:txBody>
      </p:sp>
      <p:sp>
        <p:nvSpPr>
          <p:cNvPr id="6" name="Footer Placeholder 5">
            <a:extLst>
              <a:ext uri="{FF2B5EF4-FFF2-40B4-BE49-F238E27FC236}">
                <a16:creationId xmlns:a16="http://schemas.microsoft.com/office/drawing/2014/main" id="{3717A20E-F094-4038-9A24-B99A9558F21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3081D4C-476C-412C-B049-9E7BEEB528D6}"/>
              </a:ext>
            </a:extLst>
          </p:cNvPr>
          <p:cNvSpPr>
            <a:spLocks noGrp="1"/>
          </p:cNvSpPr>
          <p:nvPr>
            <p:ph type="sldNum" sz="quarter" idx="12"/>
          </p:nvPr>
        </p:nvSpPr>
        <p:spPr/>
        <p:txBody>
          <a:bodyPr/>
          <a:lstStyle/>
          <a:p>
            <a:fld id="{854BB90C-0690-481D-8397-F60D988AF7A0}" type="slidenum">
              <a:rPr lang="en-GB" smtClean="0"/>
              <a:t>‹#›</a:t>
            </a:fld>
            <a:endParaRPr lang="en-GB" dirty="0"/>
          </a:p>
        </p:txBody>
      </p:sp>
    </p:spTree>
    <p:extLst>
      <p:ext uri="{BB962C8B-B14F-4D97-AF65-F5344CB8AC3E}">
        <p14:creationId xmlns:p14="http://schemas.microsoft.com/office/powerpoint/2010/main" val="75211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8247C"/>
                </a:solidFill>
                <a:latin typeface="Montserrat"/>
                <a:cs typeface="Montserrat"/>
              </a:defRPr>
            </a:lvl1pPr>
          </a:lstStyle>
          <a:p>
            <a:endParaRPr/>
          </a:p>
        </p:txBody>
      </p:sp>
      <p:sp>
        <p:nvSpPr>
          <p:cNvPr id="3" name="Holder 3"/>
          <p:cNvSpPr>
            <a:spLocks noGrp="1"/>
          </p:cNvSpPr>
          <p:nvPr>
            <p:ph type="body" idx="1"/>
          </p:nvPr>
        </p:nvSpPr>
        <p:spPr/>
        <p:txBody>
          <a:bodyPr lIns="0" tIns="0" rIns="0" bIns="0"/>
          <a:lstStyle>
            <a:lvl1pPr>
              <a:defRPr sz="1000" b="0" i="0" u="sng">
                <a:solidFill>
                  <a:schemeClr val="hlink"/>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DDB9-E247-48A0-A3B2-B62DA4DFEF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141B24-33B0-447E-9B44-671883A97F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932C0D-295B-480D-A4A7-3B9FF143F81E}"/>
              </a:ext>
            </a:extLst>
          </p:cNvPr>
          <p:cNvSpPr>
            <a:spLocks noGrp="1"/>
          </p:cNvSpPr>
          <p:nvPr>
            <p:ph type="dt" sz="half" idx="10"/>
          </p:nvPr>
        </p:nvSpPr>
        <p:spPr/>
        <p:txBody>
          <a:bodyPr/>
          <a:lstStyle/>
          <a:p>
            <a:fld id="{B295DC29-8745-458D-9049-7C87B3D7C035}" type="datetimeFigureOut">
              <a:rPr lang="en-GB" smtClean="0"/>
              <a:t>22/10/2024</a:t>
            </a:fld>
            <a:endParaRPr lang="en-GB" dirty="0"/>
          </a:p>
        </p:txBody>
      </p:sp>
      <p:sp>
        <p:nvSpPr>
          <p:cNvPr id="5" name="Footer Placeholder 4">
            <a:extLst>
              <a:ext uri="{FF2B5EF4-FFF2-40B4-BE49-F238E27FC236}">
                <a16:creationId xmlns:a16="http://schemas.microsoft.com/office/drawing/2014/main" id="{7C1E8D7D-8D1C-42A8-B17C-ECCAF05BC25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8847739-A9B9-491C-A7FF-2D819055309D}"/>
              </a:ext>
            </a:extLst>
          </p:cNvPr>
          <p:cNvSpPr>
            <a:spLocks noGrp="1"/>
          </p:cNvSpPr>
          <p:nvPr>
            <p:ph type="sldNum" sz="quarter" idx="12"/>
          </p:nvPr>
        </p:nvSpPr>
        <p:spPr/>
        <p:txBody>
          <a:bodyPr/>
          <a:lstStyle/>
          <a:p>
            <a:fld id="{854BB90C-0690-481D-8397-F60D988AF7A0}" type="slidenum">
              <a:rPr lang="en-GB" smtClean="0"/>
              <a:t>‹#›</a:t>
            </a:fld>
            <a:endParaRPr lang="en-GB" dirty="0"/>
          </a:p>
        </p:txBody>
      </p:sp>
    </p:spTree>
    <p:extLst>
      <p:ext uri="{BB962C8B-B14F-4D97-AF65-F5344CB8AC3E}">
        <p14:creationId xmlns:p14="http://schemas.microsoft.com/office/powerpoint/2010/main" val="1787678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FAA274-8FB2-40DA-BBC0-B734FE58044D}"/>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268A5F-DB42-4F2A-9E0A-A5C124BF1F8F}"/>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48CDD1-8784-47AC-8DD6-D7BC60A25F6A}"/>
              </a:ext>
            </a:extLst>
          </p:cNvPr>
          <p:cNvSpPr>
            <a:spLocks noGrp="1"/>
          </p:cNvSpPr>
          <p:nvPr>
            <p:ph type="dt" sz="half" idx="10"/>
          </p:nvPr>
        </p:nvSpPr>
        <p:spPr/>
        <p:txBody>
          <a:bodyPr/>
          <a:lstStyle/>
          <a:p>
            <a:fld id="{B295DC29-8745-458D-9049-7C87B3D7C035}" type="datetimeFigureOut">
              <a:rPr lang="en-GB" smtClean="0"/>
              <a:t>22/10/2024</a:t>
            </a:fld>
            <a:endParaRPr lang="en-GB" dirty="0"/>
          </a:p>
        </p:txBody>
      </p:sp>
      <p:sp>
        <p:nvSpPr>
          <p:cNvPr id="5" name="Footer Placeholder 4">
            <a:extLst>
              <a:ext uri="{FF2B5EF4-FFF2-40B4-BE49-F238E27FC236}">
                <a16:creationId xmlns:a16="http://schemas.microsoft.com/office/drawing/2014/main" id="{C9E1C4D5-9CB4-4939-8D03-7F2A47AE45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617B8A-11A9-4B4B-8016-2FB61149CDE8}"/>
              </a:ext>
            </a:extLst>
          </p:cNvPr>
          <p:cNvSpPr>
            <a:spLocks noGrp="1"/>
          </p:cNvSpPr>
          <p:nvPr>
            <p:ph type="sldNum" sz="quarter" idx="12"/>
          </p:nvPr>
        </p:nvSpPr>
        <p:spPr/>
        <p:txBody>
          <a:bodyPr/>
          <a:lstStyle/>
          <a:p>
            <a:fld id="{854BB90C-0690-481D-8397-F60D988AF7A0}" type="slidenum">
              <a:rPr lang="en-GB" smtClean="0"/>
              <a:t>‹#›</a:t>
            </a:fld>
            <a:endParaRPr lang="en-GB" dirty="0"/>
          </a:p>
        </p:txBody>
      </p:sp>
    </p:spTree>
    <p:extLst>
      <p:ext uri="{BB962C8B-B14F-4D97-AF65-F5344CB8AC3E}">
        <p14:creationId xmlns:p14="http://schemas.microsoft.com/office/powerpoint/2010/main" val="315192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8247C"/>
                </a:solidFill>
                <a:latin typeface="Montserrat"/>
                <a:cs typeface="Montserrat"/>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8247C"/>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sz="2400" b="1" i="0">
                <a:solidFill>
                  <a:srgbClr val="48247C"/>
                </a:solidFill>
                <a:latin typeface="Montserrat"/>
                <a:cs typeface="Montserrat"/>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1000" b="0" i="0">
                <a:solidFill>
                  <a:srgbClr val="48247C"/>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827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8247C"/>
                </a:solidFill>
                <a:latin typeface="Montserrat"/>
                <a:cs typeface="Montserrat"/>
              </a:defRPr>
            </a:lvl1pPr>
          </a:lstStyle>
          <a:p>
            <a:endParaRPr/>
          </a:p>
        </p:txBody>
      </p:sp>
      <p:sp>
        <p:nvSpPr>
          <p:cNvPr id="3" name="Holder 3"/>
          <p:cNvSpPr>
            <a:spLocks noGrp="1"/>
          </p:cNvSpPr>
          <p:nvPr>
            <p:ph type="body" idx="1"/>
          </p:nvPr>
        </p:nvSpPr>
        <p:spPr/>
        <p:txBody>
          <a:bodyPr lIns="0" tIns="0" rIns="0" bIns="0"/>
          <a:lstStyle>
            <a:lvl1pPr>
              <a:defRPr sz="1000" b="0" i="0">
                <a:solidFill>
                  <a:srgbClr val="48247C"/>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8547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8247C"/>
                </a:solidFill>
                <a:latin typeface="Montserrat"/>
                <a:cs typeface="Montserrat"/>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4896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8247C"/>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95887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9218" y="612118"/>
            <a:ext cx="8205563" cy="391159"/>
          </a:xfrm>
          <a:prstGeom prst="rect">
            <a:avLst/>
          </a:prstGeom>
        </p:spPr>
        <p:txBody>
          <a:bodyPr wrap="square" lIns="0" tIns="0" rIns="0" bIns="0">
            <a:spAutoFit/>
          </a:bodyPr>
          <a:lstStyle>
            <a:lvl1pPr>
              <a:defRPr sz="2400" b="1" i="0">
                <a:solidFill>
                  <a:srgbClr val="48247C"/>
                </a:solidFill>
                <a:latin typeface="Montserrat"/>
                <a:cs typeface="Montserrat"/>
              </a:defRPr>
            </a:lvl1pPr>
          </a:lstStyle>
          <a:p>
            <a:endParaRPr/>
          </a:p>
        </p:txBody>
      </p:sp>
      <p:sp>
        <p:nvSpPr>
          <p:cNvPr id="3" name="Holder 3"/>
          <p:cNvSpPr>
            <a:spLocks noGrp="1"/>
          </p:cNvSpPr>
          <p:nvPr>
            <p:ph type="body" idx="1"/>
          </p:nvPr>
        </p:nvSpPr>
        <p:spPr>
          <a:xfrm>
            <a:off x="385214" y="2260985"/>
            <a:ext cx="5003165" cy="2603500"/>
          </a:xfrm>
          <a:prstGeom prst="rect">
            <a:avLst/>
          </a:prstGeom>
        </p:spPr>
        <p:txBody>
          <a:bodyPr wrap="square" lIns="0" tIns="0" rIns="0" bIns="0">
            <a:spAutoFit/>
          </a:bodyPr>
          <a:lstStyle>
            <a:lvl1pPr>
              <a:defRPr sz="1000" b="0" i="0" u="sng">
                <a:solidFill>
                  <a:schemeClr val="hlink"/>
                </a:solidFill>
                <a:latin typeface="Montserrat"/>
                <a:cs typeface="Montserrat"/>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0491" y="406653"/>
            <a:ext cx="4271010" cy="391159"/>
          </a:xfrm>
          <a:prstGeom prst="rect">
            <a:avLst/>
          </a:prstGeom>
        </p:spPr>
        <p:txBody>
          <a:bodyPr wrap="square" lIns="0" tIns="0" rIns="0" bIns="0">
            <a:spAutoFit/>
          </a:bodyPr>
          <a:lstStyle>
            <a:lvl1pPr>
              <a:defRPr sz="2400" b="1" i="0">
                <a:solidFill>
                  <a:srgbClr val="48247C"/>
                </a:solidFill>
                <a:latin typeface="Montserrat"/>
                <a:cs typeface="Montserrat"/>
              </a:defRPr>
            </a:lvl1pPr>
          </a:lstStyle>
          <a:p>
            <a:endParaRPr/>
          </a:p>
        </p:txBody>
      </p:sp>
      <p:sp>
        <p:nvSpPr>
          <p:cNvPr id="3" name="Holder 3"/>
          <p:cNvSpPr>
            <a:spLocks noGrp="1"/>
          </p:cNvSpPr>
          <p:nvPr>
            <p:ph type="body" idx="1"/>
          </p:nvPr>
        </p:nvSpPr>
        <p:spPr>
          <a:xfrm>
            <a:off x="429259" y="1011173"/>
            <a:ext cx="4455160" cy="1308735"/>
          </a:xfrm>
          <a:prstGeom prst="rect">
            <a:avLst/>
          </a:prstGeom>
        </p:spPr>
        <p:txBody>
          <a:bodyPr wrap="square" lIns="0" tIns="0" rIns="0" bIns="0">
            <a:spAutoFit/>
          </a:bodyPr>
          <a:lstStyle>
            <a:lvl1pPr>
              <a:defRPr sz="1000" b="0" i="0">
                <a:solidFill>
                  <a:srgbClr val="48247C"/>
                </a:solidFill>
                <a:latin typeface="Montserrat"/>
                <a:cs typeface="Montserrat"/>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159734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F3A96D-C482-4E86-86CE-72F06EA7D19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C10421-CB00-4DD3-B5B6-A68AC2997FB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F796C0-D695-4FC6-9603-EFCFD9E90E4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295DC29-8745-458D-9049-7C87B3D7C035}" type="datetimeFigureOut">
              <a:rPr lang="en-GB" smtClean="0"/>
              <a:t>22/10/2024</a:t>
            </a:fld>
            <a:endParaRPr lang="en-GB" dirty="0"/>
          </a:p>
        </p:txBody>
      </p:sp>
      <p:sp>
        <p:nvSpPr>
          <p:cNvPr id="5" name="Footer Placeholder 4">
            <a:extLst>
              <a:ext uri="{FF2B5EF4-FFF2-40B4-BE49-F238E27FC236}">
                <a16:creationId xmlns:a16="http://schemas.microsoft.com/office/drawing/2014/main" id="{DA1B6116-0121-4009-A800-55EE6807520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AD9D3D8-A411-43FE-898E-393DD4F6D8A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4BB90C-0690-481D-8397-F60D988AF7A0}" type="slidenum">
              <a:rPr lang="en-GB" smtClean="0"/>
              <a:t>‹#›</a:t>
            </a:fld>
            <a:endParaRPr lang="en-GB" dirty="0"/>
          </a:p>
        </p:txBody>
      </p:sp>
    </p:spTree>
    <p:extLst>
      <p:ext uri="{BB962C8B-B14F-4D97-AF65-F5344CB8AC3E}">
        <p14:creationId xmlns:p14="http://schemas.microsoft.com/office/powerpoint/2010/main" val="3267177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childrenssociety.org.uk/what-we-do/our-work/child-criminal-exploitation-and-county-lines/spotting-signs"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crimestoppers-uk.org/keeping-safe/community-family/county-lines/transport-used-in-county-lines-exploitatio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drive/folders/1BPghLAGJieVWCMaUxPNXQ2UeWvtgD2j8?usp=sharing"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cstwallington.sharepoint.com/:f:/s/PoliceFileTransfers/ElLXs21kSQlJpbp2jG4NelMBGYpuB5JjEmvWkmahYPIZGA?e=8VaYz1" TargetMode="External"/><Relationship Id="rId4" Type="http://schemas.openxmlformats.org/officeDocument/2006/relationships/hyperlink" Target="mailto:Lydia.Patsalides@crimestoppers-uk.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0"/>
            <a:ext cx="5410200" cy="5143500"/>
          </a:xfrm>
          <a:custGeom>
            <a:avLst/>
            <a:gdLst/>
            <a:ahLst/>
            <a:cxnLst/>
            <a:rect l="l" t="t" r="r" b="b"/>
            <a:pathLst>
              <a:path w="5180330" h="5143500">
                <a:moveTo>
                  <a:pt x="5180076" y="0"/>
                </a:moveTo>
                <a:lnTo>
                  <a:pt x="0" y="0"/>
                </a:lnTo>
                <a:lnTo>
                  <a:pt x="0" y="5143500"/>
                </a:lnTo>
                <a:lnTo>
                  <a:pt x="5180076" y="5143500"/>
                </a:lnTo>
                <a:lnTo>
                  <a:pt x="5180076" y="0"/>
                </a:lnTo>
                <a:close/>
              </a:path>
            </a:pathLst>
          </a:custGeom>
          <a:solidFill>
            <a:srgbClr val="361F54"/>
          </a:solidFill>
        </p:spPr>
        <p:txBody>
          <a:bodyPr wrap="square" lIns="0" tIns="0" rIns="0" bIns="0" rtlCol="0"/>
          <a:lstStyle/>
          <a:p>
            <a:endParaRPr dirty="0"/>
          </a:p>
        </p:txBody>
      </p:sp>
      <p:sp>
        <p:nvSpPr>
          <p:cNvPr id="5" name="object 5"/>
          <p:cNvSpPr txBox="1">
            <a:spLocks noGrp="1"/>
          </p:cNvSpPr>
          <p:nvPr>
            <p:ph type="title"/>
          </p:nvPr>
        </p:nvSpPr>
        <p:spPr>
          <a:xfrm>
            <a:off x="482600" y="481586"/>
            <a:ext cx="4116070" cy="1367682"/>
          </a:xfrm>
          <a:prstGeom prst="rect">
            <a:avLst/>
          </a:prstGeom>
        </p:spPr>
        <p:txBody>
          <a:bodyPr vert="horz" wrap="square" lIns="0" tIns="13335" rIns="0" bIns="0" rtlCol="0">
            <a:spAutoFit/>
          </a:bodyPr>
          <a:lstStyle/>
          <a:p>
            <a:pPr marL="12700" algn="ctr">
              <a:lnSpc>
                <a:spcPct val="100000"/>
              </a:lnSpc>
              <a:spcBef>
                <a:spcPts val="105"/>
              </a:spcBef>
            </a:pPr>
            <a:r>
              <a:rPr lang="en-GB" sz="4400" dirty="0">
                <a:solidFill>
                  <a:srgbClr val="FFFFFF"/>
                </a:solidFill>
              </a:rPr>
              <a:t>Tackling County Lines</a:t>
            </a:r>
            <a:endParaRPr sz="4400" dirty="0"/>
          </a:p>
        </p:txBody>
      </p:sp>
      <p:pic>
        <p:nvPicPr>
          <p:cNvPr id="9" name="object 9"/>
          <p:cNvPicPr/>
          <p:nvPr/>
        </p:nvPicPr>
        <p:blipFill>
          <a:blip r:embed="rId2" cstate="print"/>
          <a:stretch>
            <a:fillRect/>
          </a:stretch>
        </p:blipFill>
        <p:spPr>
          <a:xfrm>
            <a:off x="1066800" y="4171950"/>
            <a:ext cx="3165347" cy="489203"/>
          </a:xfrm>
          <a:prstGeom prst="rect">
            <a:avLst/>
          </a:prstGeom>
        </p:spPr>
      </p:pic>
      <p:sp>
        <p:nvSpPr>
          <p:cNvPr id="10" name="object 10"/>
          <p:cNvSpPr txBox="1"/>
          <p:nvPr/>
        </p:nvSpPr>
        <p:spPr>
          <a:xfrm>
            <a:off x="1086848" y="2495550"/>
            <a:ext cx="3242945" cy="894604"/>
          </a:xfrm>
          <a:prstGeom prst="rect">
            <a:avLst/>
          </a:prstGeom>
        </p:spPr>
        <p:txBody>
          <a:bodyPr vert="horz" wrap="square" lIns="0" tIns="12700" rIns="0" bIns="0" rtlCol="0">
            <a:spAutoFit/>
          </a:bodyPr>
          <a:lstStyle/>
          <a:p>
            <a:pPr marL="12700" marR="5080">
              <a:lnSpc>
                <a:spcPct val="105000"/>
              </a:lnSpc>
              <a:spcBef>
                <a:spcPts val="100"/>
              </a:spcBef>
            </a:pPr>
            <a:r>
              <a:rPr lang="en-US" sz="1600" dirty="0">
                <a:solidFill>
                  <a:srgbClr val="FFFFFF"/>
                </a:solidFill>
                <a:latin typeface="Montserrat"/>
                <a:cs typeface="Montserrat"/>
              </a:rPr>
              <a:t>Keeping our communities safe</a:t>
            </a:r>
            <a:endParaRPr sz="1600" dirty="0">
              <a:latin typeface="Montserrat"/>
              <a:cs typeface="Montserrat"/>
            </a:endParaRPr>
          </a:p>
          <a:p>
            <a:pPr>
              <a:lnSpc>
                <a:spcPct val="100000"/>
              </a:lnSpc>
              <a:spcBef>
                <a:spcPts val="25"/>
              </a:spcBef>
            </a:pPr>
            <a:endParaRPr sz="2450" dirty="0">
              <a:latin typeface="Montserrat"/>
              <a:cs typeface="Montserrat"/>
            </a:endParaRPr>
          </a:p>
          <a:p>
            <a:pPr marL="12700" algn="ctr">
              <a:lnSpc>
                <a:spcPct val="100000"/>
              </a:lnSpc>
            </a:pPr>
            <a:endParaRPr sz="1600" dirty="0">
              <a:latin typeface="Montserrat"/>
              <a:cs typeface="Montserrat"/>
            </a:endParaRPr>
          </a:p>
        </p:txBody>
      </p:sp>
      <p:pic>
        <p:nvPicPr>
          <p:cNvPr id="8" name="Picture 7">
            <a:extLst>
              <a:ext uri="{FF2B5EF4-FFF2-40B4-BE49-F238E27FC236}">
                <a16:creationId xmlns:a16="http://schemas.microsoft.com/office/drawing/2014/main" id="{0A0AAA21-8E75-852E-B8C6-BECEFDEFE505}"/>
              </a:ext>
            </a:extLst>
          </p:cNvPr>
          <p:cNvPicPr>
            <a:picLocks noChangeAspect="1"/>
          </p:cNvPicPr>
          <p:nvPr/>
        </p:nvPicPr>
        <p:blipFill>
          <a:blip r:embed="rId3"/>
          <a:stretch>
            <a:fillRect/>
          </a:stretch>
        </p:blipFill>
        <p:spPr>
          <a:xfrm>
            <a:off x="5410200" y="-1"/>
            <a:ext cx="3733800" cy="51435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7800" y="530486"/>
            <a:ext cx="6172200" cy="3897862"/>
          </a:xfrm>
          <a:prstGeom prst="rect">
            <a:avLst/>
          </a:prstGeom>
        </p:spPr>
        <p:txBody>
          <a:bodyPr vert="horz" wrap="square" lIns="0" tIns="12065" rIns="0" bIns="0" rtlCol="0">
            <a:spAutoFit/>
          </a:bodyPr>
          <a:lstStyle/>
          <a:p>
            <a:pPr marL="0" marR="0" lvl="0" indent="0" algn="ctr" defTabSz="914400" eaLnBrk="1" fontAlgn="auto" latinLnBrk="0" hangingPunct="1">
              <a:lnSpc>
                <a:spcPct val="100000"/>
              </a:lnSpc>
              <a:spcBef>
                <a:spcPts val="95"/>
              </a:spcBef>
              <a:spcAft>
                <a:spcPts val="0"/>
              </a:spcAft>
              <a:buClrTx/>
              <a:buSzTx/>
              <a:buFontTx/>
              <a:buNone/>
              <a:tabLst/>
              <a:defRPr/>
            </a:pPr>
            <a:r>
              <a:rPr lang="en-US" sz="2400" b="1" dirty="0">
                <a:solidFill>
                  <a:schemeClr val="bg1"/>
                </a:solidFill>
                <a:latin typeface="Montserrat"/>
              </a:rPr>
              <a:t>County lines is where illegal drugs are transported from one area to another. </a:t>
            </a:r>
            <a:endParaRPr sz="2400" b="1" dirty="0">
              <a:solidFill>
                <a:schemeClr val="bg1"/>
              </a:solidFill>
              <a:latin typeface="Montserrat"/>
            </a:endParaRPr>
          </a:p>
          <a:p>
            <a:pPr marL="0" marR="0" lvl="0" indent="0" defTabSz="914400" eaLnBrk="1" fontAlgn="auto" latinLnBrk="0" hangingPunct="1">
              <a:lnSpc>
                <a:spcPct val="100000"/>
              </a:lnSpc>
              <a:spcBef>
                <a:spcPts val="25"/>
              </a:spcBef>
              <a:spcAft>
                <a:spcPts val="0"/>
              </a:spcAft>
              <a:buClrTx/>
              <a:buSzTx/>
              <a:buFontTx/>
              <a:buNone/>
              <a:tabLst/>
              <a:defRPr/>
            </a:pPr>
            <a:endParaRPr lang="en-US" sz="1000" dirty="0">
              <a:solidFill>
                <a:schemeClr val="bg1"/>
              </a:solidFill>
              <a:latin typeface="Montserrat"/>
            </a:endParaRPr>
          </a:p>
          <a:p>
            <a:pPr marL="0" marR="0" lvl="0" indent="0" defTabSz="914400" eaLnBrk="1" fontAlgn="auto" latinLnBrk="0" hangingPunct="1">
              <a:lnSpc>
                <a:spcPct val="100000"/>
              </a:lnSpc>
              <a:spcBef>
                <a:spcPts val="25"/>
              </a:spcBef>
              <a:spcAft>
                <a:spcPts val="0"/>
              </a:spcAft>
              <a:buClrTx/>
              <a:buSzTx/>
              <a:buFontTx/>
              <a:buNone/>
              <a:tabLst/>
              <a:defRPr/>
            </a:pPr>
            <a:endParaRPr sz="1000" dirty="0">
              <a:solidFill>
                <a:schemeClr val="bg1"/>
              </a:solidFill>
              <a:latin typeface="Montserrat"/>
            </a:endParaRPr>
          </a:p>
          <a:p>
            <a:pPr marL="518159" marR="511809" algn="ctr">
              <a:defRPr/>
            </a:pPr>
            <a:r>
              <a:rPr lang="en-US" sz="1200" dirty="0">
                <a:solidFill>
                  <a:schemeClr val="bg1"/>
                </a:solidFill>
                <a:latin typeface="Montserrat" panose="00000500000000000000" pitchFamily="2" charset="0"/>
              </a:rPr>
              <a:t>Serious </a:t>
            </a:r>
            <a:r>
              <a:rPr lang="en-GB" sz="1200" dirty="0">
                <a:solidFill>
                  <a:schemeClr val="bg1"/>
                </a:solidFill>
                <a:latin typeface="Montserrat" panose="00000500000000000000" pitchFamily="2" charset="0"/>
              </a:rPr>
              <a:t>organised</a:t>
            </a:r>
            <a:r>
              <a:rPr lang="en-US" sz="1200" dirty="0">
                <a:solidFill>
                  <a:schemeClr val="bg1"/>
                </a:solidFill>
                <a:latin typeface="Montserrat" panose="00000500000000000000" pitchFamily="2" charset="0"/>
              </a:rPr>
              <a:t> criminals recruit young people or vulnerable adults to move illegal drugs both locally and across the country - often using taxis and other forms of transport.</a:t>
            </a:r>
          </a:p>
          <a:p>
            <a:pPr marL="518159" marR="511809" algn="ctr">
              <a:defRPr/>
            </a:pPr>
            <a:endParaRPr lang="en-GB" sz="1200" dirty="0">
              <a:solidFill>
                <a:schemeClr val="bg1"/>
              </a:solidFill>
              <a:latin typeface="Montserrat"/>
            </a:endParaRPr>
          </a:p>
          <a:p>
            <a:pPr marL="518159" marR="511809" lvl="0" indent="0" algn="ctr" defTabSz="91440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ontserrat"/>
              </a:rPr>
              <a:t>To be able to do this, a common feature of county lines is the grooming and exploitation of young and vulnerable people. </a:t>
            </a:r>
          </a:p>
          <a:p>
            <a:pPr marL="518159" marR="511809" lvl="0" indent="0" algn="ctr" defTabSz="91440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Montserrat"/>
            </a:endParaRPr>
          </a:p>
          <a:p>
            <a:pPr marL="518159" marR="511809" lvl="0" indent="0" algn="ctr" defTabSz="914400" eaLnBrk="1" fontAlgn="auto" latinLnBrk="0" hangingPunct="1">
              <a:lnSpc>
                <a:spcPct val="100000"/>
              </a:lnSpc>
              <a:spcBef>
                <a:spcPts val="0"/>
              </a:spcBef>
              <a:spcAft>
                <a:spcPts val="0"/>
              </a:spcAft>
              <a:buClrTx/>
              <a:buSzTx/>
              <a:buFontTx/>
              <a:buNone/>
              <a:tabLst/>
              <a:defRPr/>
            </a:pPr>
            <a:r>
              <a:rPr lang="en-US" sz="1200" dirty="0" err="1">
                <a:solidFill>
                  <a:schemeClr val="bg1"/>
                </a:solidFill>
                <a:latin typeface="Montserrat"/>
              </a:rPr>
              <a:t>Organised</a:t>
            </a:r>
            <a:r>
              <a:rPr lang="en-US" sz="1200" dirty="0">
                <a:solidFill>
                  <a:schemeClr val="bg1"/>
                </a:solidFill>
                <a:latin typeface="Montserrat"/>
              </a:rPr>
              <a:t> criminal gangs will often befriend others, </a:t>
            </a:r>
            <a:r>
              <a:rPr lang="en-GB" sz="1200" dirty="0">
                <a:solidFill>
                  <a:schemeClr val="bg1"/>
                </a:solidFill>
                <a:latin typeface="Montserrat"/>
              </a:rPr>
              <a:t>glamorising</a:t>
            </a:r>
            <a:r>
              <a:rPr lang="en-US" sz="1200" dirty="0">
                <a:solidFill>
                  <a:schemeClr val="bg1"/>
                </a:solidFill>
                <a:latin typeface="Montserrat"/>
              </a:rPr>
              <a:t> a lifestyle whilst manipulating them in to undertake criminal activity, leading to their exploitation and abuse. </a:t>
            </a:r>
          </a:p>
          <a:p>
            <a:pPr marL="518159" marR="511809" lvl="0" indent="0" algn="ctr" defTabSz="91440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Montserrat"/>
            </a:endParaRPr>
          </a:p>
          <a:p>
            <a:pPr marL="518159" marR="511809" lvl="0" indent="0" algn="ctr" defTabSz="91440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ontserrat"/>
              </a:rPr>
              <a:t>County lines is everywhere, and it affects all communities. Crimestoppers are appealing to family, friends and the whole community to speak out and to help tackle this crime.</a:t>
            </a:r>
            <a:endParaRPr sz="1200" dirty="0">
              <a:solidFill>
                <a:schemeClr val="bg1"/>
              </a:solidFill>
              <a:latin typeface="Montserrat"/>
            </a:endParaRPr>
          </a:p>
          <a:p>
            <a:pPr marL="0" marR="0" lvl="0" indent="0" defTabSz="914400" eaLnBrk="1" fontAlgn="auto" latinLnBrk="0" hangingPunct="1">
              <a:lnSpc>
                <a:spcPct val="100000"/>
              </a:lnSpc>
              <a:spcBef>
                <a:spcPts val="20"/>
              </a:spcBef>
              <a:spcAft>
                <a:spcPts val="0"/>
              </a:spcAft>
              <a:buClrTx/>
              <a:buSzTx/>
              <a:buFontTx/>
              <a:buNone/>
              <a:tabLst/>
              <a:defRPr/>
            </a:pPr>
            <a:endParaRPr kumimoji="0" sz="165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4E0414-19BB-47AA-C1CB-252220915A10}"/>
              </a:ext>
            </a:extLst>
          </p:cNvPr>
          <p:cNvPicPr>
            <a:picLocks noChangeAspect="1"/>
          </p:cNvPicPr>
          <p:nvPr/>
        </p:nvPicPr>
        <p:blipFill>
          <a:blip r:embed="rId2"/>
          <a:stretch>
            <a:fillRect/>
          </a:stretch>
        </p:blipFill>
        <p:spPr>
          <a:xfrm>
            <a:off x="5791200" y="537749"/>
            <a:ext cx="2957369" cy="4186526"/>
          </a:xfrm>
          <a:prstGeom prst="rect">
            <a:avLst/>
          </a:prstGeom>
        </p:spPr>
      </p:pic>
      <p:sp>
        <p:nvSpPr>
          <p:cNvPr id="5" name="object 5"/>
          <p:cNvSpPr txBox="1">
            <a:spLocks noGrp="1"/>
          </p:cNvSpPr>
          <p:nvPr>
            <p:ph type="title"/>
          </p:nvPr>
        </p:nvSpPr>
        <p:spPr>
          <a:xfrm>
            <a:off x="115824" y="155593"/>
            <a:ext cx="5751576" cy="382156"/>
          </a:xfrm>
          <a:prstGeom prst="rect">
            <a:avLst/>
          </a:prstGeom>
        </p:spPr>
        <p:txBody>
          <a:bodyPr vert="horz" wrap="square" lIns="0" tIns="12700" rIns="0" bIns="0" rtlCol="0">
            <a:spAutoFit/>
          </a:bodyPr>
          <a:lstStyle/>
          <a:p>
            <a:pPr marL="120014">
              <a:lnSpc>
                <a:spcPct val="100000"/>
              </a:lnSpc>
              <a:spcBef>
                <a:spcPts val="100"/>
              </a:spcBef>
            </a:pPr>
            <a:r>
              <a:rPr lang="en-GB" spc="114" dirty="0"/>
              <a:t>Tackling County Lines</a:t>
            </a:r>
            <a:r>
              <a:rPr spc="90" dirty="0">
                <a:solidFill>
                  <a:srgbClr val="E62C1F"/>
                </a:solidFill>
              </a:rPr>
              <a:t>.</a:t>
            </a:r>
          </a:p>
        </p:txBody>
      </p:sp>
      <p:sp>
        <p:nvSpPr>
          <p:cNvPr id="6" name="object 6"/>
          <p:cNvSpPr txBox="1"/>
          <p:nvPr/>
        </p:nvSpPr>
        <p:spPr>
          <a:xfrm>
            <a:off x="136607" y="568530"/>
            <a:ext cx="5654593" cy="4728859"/>
          </a:xfrm>
          <a:prstGeom prst="rect">
            <a:avLst/>
          </a:prstGeom>
        </p:spPr>
        <p:txBody>
          <a:bodyPr vert="horz" wrap="square" lIns="0" tIns="12065" rIns="0" bIns="0" rtlCol="0">
            <a:spAutoFit/>
          </a:bodyPr>
          <a:lstStyle/>
          <a:p>
            <a:pPr marL="0" marR="0" lvl="0" indent="0" defTabSz="914400" eaLnBrk="1" fontAlgn="auto" latinLnBrk="0" hangingPunct="1">
              <a:lnSpc>
                <a:spcPct val="100000"/>
              </a:lnSpc>
              <a:spcBef>
                <a:spcPts val="65"/>
              </a:spcBef>
              <a:spcAft>
                <a:spcPts val="0"/>
              </a:spcAft>
              <a:buClrTx/>
              <a:buSzTx/>
              <a:buFontTx/>
              <a:buNone/>
              <a:tabLst/>
              <a:defRPr/>
            </a:pPr>
            <a:endParaRPr kumimoji="0" sz="800" b="0" i="0" u="none" strike="noStrike" kern="0" cap="none" spc="0" normalizeH="0" baseline="0" noProof="0" dirty="0">
              <a:ln>
                <a:noFill/>
              </a:ln>
              <a:solidFill>
                <a:sysClr val="windowText" lastClr="000000"/>
              </a:solidFill>
              <a:effectLst/>
              <a:uLnTx/>
              <a:uFillTx/>
              <a:latin typeface="Montserrat"/>
              <a:cs typeface="Montserrat"/>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000" b="1" i="0" u="none" strike="noStrike" kern="0" cap="none" spc="0" normalizeH="0" baseline="0" noProof="0" dirty="0">
                <a:ln>
                  <a:noFill/>
                </a:ln>
                <a:solidFill>
                  <a:srgbClr val="48247C"/>
                </a:solidFill>
                <a:effectLst/>
                <a:uLnTx/>
                <a:uFillTx/>
                <a:latin typeface="Montserrat"/>
                <a:cs typeface="Montserrat"/>
              </a:rPr>
              <a:t>What</a:t>
            </a:r>
            <a:r>
              <a:rPr kumimoji="0" sz="1000" b="1" i="0" u="none" strike="noStrike" kern="0" cap="none" spc="100" normalizeH="0" baseline="0" noProof="0" dirty="0">
                <a:ln>
                  <a:noFill/>
                </a:ln>
                <a:solidFill>
                  <a:srgbClr val="48247C"/>
                </a:solidFill>
                <a:effectLst/>
                <a:uLnTx/>
                <a:uFillTx/>
                <a:latin typeface="Montserrat"/>
                <a:cs typeface="Montserrat"/>
              </a:rPr>
              <a:t> </a:t>
            </a:r>
            <a:r>
              <a:rPr kumimoji="0" sz="1000" b="1" i="0" u="none" strike="noStrike" kern="0" cap="none" spc="0" normalizeH="0" baseline="0" noProof="0" dirty="0">
                <a:ln>
                  <a:noFill/>
                </a:ln>
                <a:solidFill>
                  <a:srgbClr val="48247C"/>
                </a:solidFill>
                <a:effectLst/>
                <a:uLnTx/>
                <a:uFillTx/>
                <a:latin typeface="Montserrat"/>
                <a:cs typeface="Montserrat"/>
              </a:rPr>
              <a:t>is</a:t>
            </a:r>
            <a:r>
              <a:rPr kumimoji="0" sz="1000" b="1" i="0" u="none" strike="noStrike" kern="0" cap="none" spc="75" normalizeH="0" baseline="0" noProof="0" dirty="0">
                <a:ln>
                  <a:noFill/>
                </a:ln>
                <a:solidFill>
                  <a:srgbClr val="48247C"/>
                </a:solidFill>
                <a:effectLst/>
                <a:uLnTx/>
                <a:uFillTx/>
                <a:latin typeface="Montserrat"/>
                <a:cs typeface="Montserrat"/>
              </a:rPr>
              <a:t> </a:t>
            </a:r>
            <a:r>
              <a:rPr kumimoji="0" lang="en-GB" sz="1000" b="1" i="0" u="none" strike="noStrike" kern="0" cap="none" spc="0" normalizeH="0" baseline="0" noProof="0" dirty="0">
                <a:ln>
                  <a:noFill/>
                </a:ln>
                <a:solidFill>
                  <a:srgbClr val="48247C"/>
                </a:solidFill>
                <a:effectLst/>
                <a:uLnTx/>
                <a:uFillTx/>
                <a:latin typeface="Montserrat"/>
                <a:cs typeface="Montserrat"/>
              </a:rPr>
              <a:t>County Lines</a:t>
            </a:r>
            <a:r>
              <a:rPr kumimoji="0" sz="1000" b="1" i="0" u="none" strike="noStrike" kern="0" cap="none" spc="-10" normalizeH="0" baseline="0" noProof="0" dirty="0">
                <a:ln>
                  <a:noFill/>
                </a:ln>
                <a:solidFill>
                  <a:srgbClr val="48247C"/>
                </a:solidFill>
                <a:effectLst/>
                <a:uLnTx/>
                <a:uFillTx/>
                <a:latin typeface="Montserrat"/>
                <a:cs typeface="Montserrat"/>
              </a:rPr>
              <a:t>?</a:t>
            </a:r>
            <a:endParaRPr kumimoji="0" sz="1000" b="0" i="0" u="none" strike="noStrike" kern="0" cap="none" spc="0" normalizeH="0" baseline="0" noProof="0" dirty="0">
              <a:ln>
                <a:noFill/>
              </a:ln>
              <a:solidFill>
                <a:sysClr val="windowText" lastClr="000000"/>
              </a:solidFill>
              <a:effectLst/>
              <a:uLnTx/>
              <a:uFillTx/>
              <a:latin typeface="Montserrat"/>
              <a:cs typeface="Montserrat"/>
            </a:endParaRPr>
          </a:p>
          <a:p>
            <a:pPr marL="0" marR="0" lvl="0" indent="0" defTabSz="914400" eaLnBrk="1" fontAlgn="auto" latinLnBrk="0" hangingPunct="1">
              <a:lnSpc>
                <a:spcPct val="100000"/>
              </a:lnSpc>
              <a:spcBef>
                <a:spcPts val="70"/>
              </a:spcBef>
              <a:spcAft>
                <a:spcPts val="0"/>
              </a:spcAft>
              <a:buClrTx/>
              <a:buSzTx/>
              <a:buFontTx/>
              <a:buNone/>
              <a:tabLst/>
              <a:defRPr/>
            </a:pPr>
            <a:endParaRPr kumimoji="0" sz="800" b="0" i="0" u="none" strike="noStrike" kern="0" cap="none" spc="0" normalizeH="0" baseline="0" noProof="0" dirty="0">
              <a:ln>
                <a:noFill/>
              </a:ln>
              <a:solidFill>
                <a:sysClr val="windowText" lastClr="000000"/>
              </a:solidFill>
              <a:effectLst/>
              <a:uLnTx/>
              <a:uFillTx/>
              <a:latin typeface="Montserrat"/>
              <a:cs typeface="Montserrat"/>
            </a:endParaRPr>
          </a:p>
          <a:p>
            <a:pPr marL="12700" marR="144780" lvl="0" indent="0" defTabSz="914400" eaLnBrk="1" fontAlgn="auto" latinLnBrk="0" hangingPunct="1">
              <a:lnSpc>
                <a:spcPct val="100000"/>
              </a:lnSpc>
              <a:spcBef>
                <a:spcPts val="0"/>
              </a:spcBef>
              <a:spcAft>
                <a:spcPts val="0"/>
              </a:spcAft>
              <a:buClrTx/>
              <a:buSzTx/>
              <a:buFontTx/>
              <a:buNone/>
              <a:tabLst/>
              <a:defRPr/>
            </a:pPr>
            <a:r>
              <a:rPr lang="en-US" sz="1000" spc="-10" dirty="0">
                <a:solidFill>
                  <a:srgbClr val="48247C"/>
                </a:solidFill>
                <a:latin typeface="Montserrat"/>
              </a:rPr>
              <a:t>County Line is a term used to describe gangs and </a:t>
            </a:r>
            <a:r>
              <a:rPr lang="en-US" sz="1000" spc="-10" dirty="0" err="1">
                <a:solidFill>
                  <a:srgbClr val="48247C"/>
                </a:solidFill>
                <a:latin typeface="Montserrat"/>
              </a:rPr>
              <a:t>organised</a:t>
            </a:r>
            <a:r>
              <a:rPr lang="en-US" sz="1000" spc="-10" dirty="0">
                <a:solidFill>
                  <a:srgbClr val="48247C"/>
                </a:solidFill>
                <a:latin typeface="Montserrat"/>
              </a:rPr>
              <a:t> criminal networks involved in exporting illegal drugs into one or more area, within the UK, using dedicated mobile phone lines or other form of “deal line”. The criminal group are likely to exploit children and vulnerable adults to move and store the drugs and money and they will often use coercion, intimidation, violence (including sexual violence) and weapons.</a:t>
            </a:r>
          </a:p>
          <a:p>
            <a:pPr marL="12700" marR="144780" lvl="0" indent="0" defTabSz="914400" eaLnBrk="1" fontAlgn="auto" latinLnBrk="0" hangingPunct="1">
              <a:lnSpc>
                <a:spcPct val="100000"/>
              </a:lnSpc>
              <a:spcBef>
                <a:spcPts val="0"/>
              </a:spcBef>
              <a:spcAft>
                <a:spcPts val="0"/>
              </a:spcAft>
              <a:buClrTx/>
              <a:buSzTx/>
              <a:buFontTx/>
              <a:buNone/>
              <a:tabLst/>
              <a:defRPr/>
            </a:pPr>
            <a:endParaRPr lang="en-GB" sz="1000" spc="-10" dirty="0">
              <a:solidFill>
                <a:srgbClr val="48247C"/>
              </a:solidFill>
              <a:latin typeface="Montserrat"/>
            </a:endParaRPr>
          </a:p>
          <a:p>
            <a:pPr marL="12700" marR="144780"/>
            <a:r>
              <a:rPr kumimoji="0" lang="en-GB" sz="1000" b="1" i="0" u="none" strike="noStrike" kern="0" cap="none" spc="0" normalizeH="0" baseline="0" noProof="0" dirty="0">
                <a:ln>
                  <a:noFill/>
                </a:ln>
                <a:solidFill>
                  <a:srgbClr val="48247C"/>
                </a:solidFill>
                <a:effectLst/>
                <a:uLnTx/>
                <a:uFillTx/>
                <a:latin typeface="Montserrat"/>
                <a:cs typeface="Montserrat"/>
              </a:rPr>
              <a:t>Who is at risk</a:t>
            </a:r>
            <a:r>
              <a:rPr kumimoji="0" lang="en-GB" sz="1000" b="1" i="0" u="none" strike="noStrike" kern="0" cap="none" spc="-10" normalizeH="0" baseline="0" noProof="0" dirty="0">
                <a:ln>
                  <a:noFill/>
                </a:ln>
                <a:solidFill>
                  <a:srgbClr val="48247C"/>
                </a:solidFill>
                <a:effectLst/>
                <a:uLnTx/>
                <a:uFillTx/>
                <a:latin typeface="Montserrat"/>
                <a:cs typeface="Montserrat"/>
              </a:rPr>
              <a:t>?</a:t>
            </a:r>
          </a:p>
          <a:p>
            <a:pPr marL="12700" marR="144780"/>
            <a:r>
              <a:rPr lang="en-GB" sz="1000" spc="-10" dirty="0">
                <a:solidFill>
                  <a:srgbClr val="48247C"/>
                </a:solidFill>
                <a:latin typeface="Montserrat"/>
                <a:cs typeface="Montserrat"/>
              </a:rPr>
              <a:t>The most at risk of grooming by organised crime groups, are children and vulnerable adults.  By using an advantage of an imbalance of power to coerce, control, manipulate and deceive these people, OCG’s can befriend and groom  those at risk to control them to do exactly what they want. However, these criminals are often looking for new ways in which to take control and expand their business and this means looking for new and unsuspecting people to do their bidding.  This means there is no typical victim and that anyone could be at risk</a:t>
            </a:r>
            <a:endParaRPr kumimoji="0" lang="en-GB" sz="1000" i="0" u="none" strike="noStrike" kern="0" cap="none" spc="0" normalizeH="0" baseline="0" noProof="0" dirty="0">
              <a:ln>
                <a:noFill/>
              </a:ln>
              <a:solidFill>
                <a:sysClr val="windowText" lastClr="000000"/>
              </a:solidFill>
              <a:effectLst/>
              <a:uLnTx/>
              <a:uFillTx/>
              <a:latin typeface="Montserrat"/>
              <a:cs typeface="Montserrat"/>
            </a:endParaRPr>
          </a:p>
          <a:p>
            <a:pPr marL="12700" marR="144780" lvl="0" indent="0" defTabSz="914400" eaLnBrk="1" fontAlgn="auto" latinLnBrk="0" hangingPunct="1">
              <a:lnSpc>
                <a:spcPct val="100000"/>
              </a:lnSpc>
              <a:spcBef>
                <a:spcPts val="0"/>
              </a:spcBef>
              <a:spcAft>
                <a:spcPts val="0"/>
              </a:spcAft>
              <a:buClrTx/>
              <a:buSzTx/>
              <a:buFontTx/>
              <a:buNone/>
              <a:tabLst/>
              <a:defRPr/>
            </a:pPr>
            <a:endParaRPr kumimoji="0" sz="1000" b="0" i="0" u="none" strike="noStrike" kern="0" cap="none" spc="0" normalizeH="0" baseline="0" noProof="0" dirty="0">
              <a:ln>
                <a:noFill/>
              </a:ln>
              <a:solidFill>
                <a:sysClr val="windowText" lastClr="000000"/>
              </a:solidFill>
              <a:effectLst/>
              <a:uLnTx/>
              <a:uFillTx/>
              <a:latin typeface="Montserrat"/>
              <a:cs typeface="Montserrat"/>
            </a:endParaRPr>
          </a:p>
          <a:p>
            <a:pPr marL="0" marR="0" lvl="0" indent="0" defTabSz="914400" eaLnBrk="1" fontAlgn="auto" latinLnBrk="0" hangingPunct="1">
              <a:lnSpc>
                <a:spcPct val="100000"/>
              </a:lnSpc>
              <a:spcBef>
                <a:spcPts val="70"/>
              </a:spcBef>
              <a:spcAft>
                <a:spcPts val="0"/>
              </a:spcAft>
              <a:buClrTx/>
              <a:buSzTx/>
              <a:buFontTx/>
              <a:buNone/>
              <a:tabLst/>
              <a:defRPr/>
            </a:pPr>
            <a:endParaRPr kumimoji="0" sz="800" b="0" i="0" u="none" strike="noStrike" kern="0" cap="none" spc="0" normalizeH="0" baseline="0" noProof="0" dirty="0">
              <a:ln>
                <a:noFill/>
              </a:ln>
              <a:solidFill>
                <a:sysClr val="windowText" lastClr="000000"/>
              </a:solidFill>
              <a:effectLst/>
              <a:uLnTx/>
              <a:uFillTx/>
              <a:latin typeface="Montserrat"/>
              <a:cs typeface="Montserrat"/>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48247C"/>
                </a:solidFill>
                <a:effectLst/>
                <a:uLnTx/>
                <a:uFillTx/>
                <a:latin typeface="Montserrat"/>
                <a:cs typeface="Montserrat"/>
              </a:rPr>
              <a:t>What are the signs of grooming</a:t>
            </a:r>
            <a:r>
              <a:rPr kumimoji="0" sz="1000" b="1" i="0" u="none" strike="noStrike" kern="0" cap="none" spc="-10" normalizeH="0" baseline="0" noProof="0" dirty="0">
                <a:ln>
                  <a:noFill/>
                </a:ln>
                <a:solidFill>
                  <a:srgbClr val="48247C"/>
                </a:solidFill>
                <a:effectLst/>
                <a:uLnTx/>
                <a:uFillTx/>
                <a:latin typeface="Montserrat"/>
                <a:cs typeface="Montserrat"/>
              </a:rPr>
              <a:t>?</a:t>
            </a:r>
            <a:endParaRPr kumimoji="0" sz="1000" b="0" i="0" u="none" strike="noStrike" kern="0" cap="none" spc="0" normalizeH="0" baseline="0" noProof="0" dirty="0">
              <a:ln>
                <a:noFill/>
              </a:ln>
              <a:solidFill>
                <a:sysClr val="windowText" lastClr="000000"/>
              </a:solidFill>
              <a:effectLst/>
              <a:uLnTx/>
              <a:uFillTx/>
              <a:latin typeface="Montserrat"/>
              <a:cs typeface="Montserrat"/>
            </a:endParaRPr>
          </a:p>
          <a:p>
            <a:pPr marL="184150" marR="508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48247C"/>
                </a:solidFill>
                <a:latin typeface="Montserrat"/>
              </a:rPr>
              <a:t>Frequently missing from home, school or placement</a:t>
            </a:r>
          </a:p>
          <a:p>
            <a:pPr marL="184150" marR="508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48247C"/>
                </a:solidFill>
                <a:latin typeface="Montserrat"/>
              </a:rPr>
              <a:t>Suddenly have significant amounts of money, new phones, new clothes</a:t>
            </a:r>
          </a:p>
          <a:p>
            <a:pPr marL="184150" marR="508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48247C"/>
                </a:solidFill>
                <a:latin typeface="Montserrat"/>
              </a:rPr>
              <a:t>Be carrying several phones and receive constant calls and messages</a:t>
            </a:r>
          </a:p>
          <a:p>
            <a:pPr marL="184150" marR="508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48247C"/>
                </a:solidFill>
                <a:latin typeface="Montserrat"/>
              </a:rPr>
              <a:t>Unexplained injuries or start to self harm</a:t>
            </a:r>
          </a:p>
          <a:p>
            <a:pPr marL="184150" marR="508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48247C"/>
                </a:solidFill>
                <a:latin typeface="Montserrat"/>
              </a:rPr>
              <a:t>Become withdrawn, or have unexplained out of character out bursts such as </a:t>
            </a:r>
          </a:p>
          <a:p>
            <a:pPr marL="12700" marR="5080" lvl="0" defTabSz="914400" eaLnBrk="1" fontAlgn="auto" latinLnBrk="0" hangingPunct="1">
              <a:lnSpc>
                <a:spcPct val="100000"/>
              </a:lnSpc>
              <a:spcBef>
                <a:spcPts val="0"/>
              </a:spcBef>
              <a:spcAft>
                <a:spcPts val="0"/>
              </a:spcAft>
              <a:buClrTx/>
              <a:buSzTx/>
              <a:tabLst/>
              <a:defRPr/>
            </a:pPr>
            <a:r>
              <a:rPr lang="en-US" sz="1000" dirty="0">
                <a:solidFill>
                  <a:srgbClr val="48247C"/>
                </a:solidFill>
                <a:latin typeface="Montserrat"/>
              </a:rPr>
              <a:t>     anger, anxiety or stress</a:t>
            </a:r>
          </a:p>
          <a:p>
            <a:pPr marL="184150" marR="508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48247C"/>
                </a:solidFill>
                <a:latin typeface="Montserrat"/>
              </a:rPr>
              <a:t>Become secretive of their whereabouts, their friends or of what they have in </a:t>
            </a:r>
          </a:p>
          <a:p>
            <a:pPr marL="12700" marR="5080" lvl="0" defTabSz="914400" eaLnBrk="1" fontAlgn="auto" latinLnBrk="0" hangingPunct="1">
              <a:lnSpc>
                <a:spcPct val="100000"/>
              </a:lnSpc>
              <a:spcBef>
                <a:spcPts val="0"/>
              </a:spcBef>
              <a:spcAft>
                <a:spcPts val="0"/>
              </a:spcAft>
              <a:buClrTx/>
              <a:buSzTx/>
              <a:tabLst/>
              <a:defRPr/>
            </a:pPr>
            <a:r>
              <a:rPr lang="en-US" sz="1000" dirty="0">
                <a:solidFill>
                  <a:srgbClr val="48247C"/>
                </a:solidFill>
                <a:latin typeface="Montserrat"/>
              </a:rPr>
              <a:t>     their bags</a:t>
            </a:r>
          </a:p>
          <a:p>
            <a:pPr marL="12700" marR="5080" lvl="0" defTabSz="914400" eaLnBrk="1" fontAlgn="auto" latinLnBrk="0" hangingPunct="1">
              <a:lnSpc>
                <a:spcPct val="100000"/>
              </a:lnSpc>
              <a:spcBef>
                <a:spcPts val="0"/>
              </a:spcBef>
              <a:spcAft>
                <a:spcPts val="0"/>
              </a:spcAft>
              <a:buClrTx/>
              <a:buSzTx/>
              <a:tabLst/>
              <a:defRPr/>
            </a:pPr>
            <a:endParaRPr lang="en-US" sz="1000" dirty="0">
              <a:solidFill>
                <a:srgbClr val="48247C"/>
              </a:solidFill>
              <a:latin typeface="Montserrat"/>
            </a:endParaRPr>
          </a:p>
          <a:p>
            <a:pPr marL="12700" marR="5080" lvl="0" defTabSz="914400" eaLnBrk="1" fontAlgn="auto" latinLnBrk="0" hangingPunct="1">
              <a:lnSpc>
                <a:spcPct val="100000"/>
              </a:lnSpc>
              <a:spcBef>
                <a:spcPts val="0"/>
              </a:spcBef>
              <a:spcAft>
                <a:spcPts val="0"/>
              </a:spcAft>
              <a:buClrTx/>
              <a:buSzTx/>
              <a:tabLst/>
              <a:defRPr/>
            </a:pPr>
            <a:r>
              <a:rPr lang="en-US" sz="1200" b="1" dirty="0">
                <a:solidFill>
                  <a:srgbClr val="FF0000"/>
                </a:solidFill>
                <a:latin typeface="Montserrat"/>
                <a:hlinkClick r:id="rId3">
                  <a:extLst>
                    <a:ext uri="{A12FA001-AC4F-418D-AE19-62706E023703}">
                      <ahyp:hlinkClr xmlns:ahyp="http://schemas.microsoft.com/office/drawing/2018/hyperlinkcolor" val="tx"/>
                    </a:ext>
                  </a:extLst>
                </a:hlinkClick>
              </a:rPr>
              <a:t>TO LEARN MORE ABOUT THE SIGNS OF GROOMING CLICK HERE</a:t>
            </a:r>
            <a:endParaRPr sz="1200" b="1" dirty="0">
              <a:solidFill>
                <a:srgbClr val="FF0000"/>
              </a:solidFill>
              <a:latin typeface="Montserrat"/>
            </a:endParaRPr>
          </a:p>
          <a:p>
            <a:pPr marL="0" marR="0" lvl="0" indent="0" defTabSz="914400" eaLnBrk="1" fontAlgn="auto" latinLnBrk="0" hangingPunct="1">
              <a:lnSpc>
                <a:spcPct val="100000"/>
              </a:lnSpc>
              <a:spcBef>
                <a:spcPts val="55"/>
              </a:spcBef>
              <a:spcAft>
                <a:spcPts val="0"/>
              </a:spcAft>
              <a:buClrTx/>
              <a:buSzTx/>
              <a:buFontTx/>
              <a:buNone/>
              <a:tabLst/>
              <a:defRPr/>
            </a:pPr>
            <a:endParaRPr kumimoji="0" sz="800" b="0" i="0" u="none" strike="noStrike" kern="0" cap="none" spc="0" normalizeH="0" baseline="0" noProof="0" dirty="0">
              <a:ln>
                <a:noFill/>
              </a:ln>
              <a:solidFill>
                <a:sysClr val="windowText" lastClr="000000"/>
              </a:solidFill>
              <a:effectLst/>
              <a:uLnTx/>
              <a:uFillTx/>
              <a:latin typeface="Montserrat"/>
              <a:cs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0C24A0-F907-A229-05E9-1067A6E8E6A6}"/>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831757AB-52CB-EBD2-82B8-F2FF4BB40047}"/>
              </a:ext>
            </a:extLst>
          </p:cNvPr>
          <p:cNvSpPr txBox="1">
            <a:spLocks noGrp="1"/>
          </p:cNvSpPr>
          <p:nvPr>
            <p:ph type="title"/>
          </p:nvPr>
        </p:nvSpPr>
        <p:spPr>
          <a:xfrm>
            <a:off x="115824" y="155593"/>
            <a:ext cx="5751576" cy="382156"/>
          </a:xfrm>
          <a:prstGeom prst="rect">
            <a:avLst/>
          </a:prstGeom>
        </p:spPr>
        <p:txBody>
          <a:bodyPr vert="horz" wrap="square" lIns="0" tIns="12700" rIns="0" bIns="0" rtlCol="0">
            <a:spAutoFit/>
          </a:bodyPr>
          <a:lstStyle/>
          <a:p>
            <a:pPr marL="120014">
              <a:lnSpc>
                <a:spcPct val="100000"/>
              </a:lnSpc>
              <a:spcBef>
                <a:spcPts val="100"/>
              </a:spcBef>
            </a:pPr>
            <a:r>
              <a:rPr lang="en-GB" spc="114" dirty="0"/>
              <a:t>Transportation and Taxis</a:t>
            </a:r>
            <a:r>
              <a:rPr spc="90" dirty="0">
                <a:solidFill>
                  <a:srgbClr val="E62C1F"/>
                </a:solidFill>
              </a:rPr>
              <a:t>.</a:t>
            </a:r>
          </a:p>
        </p:txBody>
      </p:sp>
      <p:sp>
        <p:nvSpPr>
          <p:cNvPr id="6" name="object 6">
            <a:extLst>
              <a:ext uri="{FF2B5EF4-FFF2-40B4-BE49-F238E27FC236}">
                <a16:creationId xmlns:a16="http://schemas.microsoft.com/office/drawing/2014/main" id="{1D82863A-A57E-951A-58D9-30335363721C}"/>
              </a:ext>
            </a:extLst>
          </p:cNvPr>
          <p:cNvSpPr txBox="1"/>
          <p:nvPr/>
        </p:nvSpPr>
        <p:spPr>
          <a:xfrm>
            <a:off x="76200" y="562241"/>
            <a:ext cx="8915400" cy="4422621"/>
          </a:xfrm>
          <a:prstGeom prst="rect">
            <a:avLst/>
          </a:prstGeom>
        </p:spPr>
        <p:txBody>
          <a:bodyPr vert="horz" wrap="square" lIns="0" tIns="12065" rIns="0" bIns="0" rtlCol="0">
            <a:spAutoFit/>
          </a:bodyPr>
          <a:lstStyle/>
          <a:p>
            <a:pPr marL="0" marR="0" lvl="0" indent="0" defTabSz="914400" eaLnBrk="1" fontAlgn="auto" latinLnBrk="0" hangingPunct="1">
              <a:lnSpc>
                <a:spcPct val="100000"/>
              </a:lnSpc>
              <a:spcBef>
                <a:spcPts val="65"/>
              </a:spcBef>
              <a:spcAft>
                <a:spcPts val="0"/>
              </a:spcAft>
              <a:buClrTx/>
              <a:buSzTx/>
              <a:buFontTx/>
              <a:buNone/>
              <a:tabLst/>
              <a:defRPr/>
            </a:pPr>
            <a:endParaRPr kumimoji="0" sz="800" b="0" i="0" u="none" strike="noStrike" kern="0" cap="none" spc="0" normalizeH="0" baseline="0" noProof="0" dirty="0">
              <a:ln>
                <a:noFill/>
              </a:ln>
              <a:solidFill>
                <a:sysClr val="windowText" lastClr="000000"/>
              </a:solidFill>
              <a:effectLst/>
              <a:uLnTx/>
              <a:uFillTx/>
              <a:latin typeface="Montserrat"/>
              <a:cs typeface="Montserrat"/>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48247C"/>
                </a:solidFill>
                <a:effectLst/>
                <a:uLnTx/>
                <a:uFillTx/>
                <a:latin typeface="Montserrat"/>
                <a:cs typeface="Montserrat"/>
              </a:rPr>
              <a:t>The movement of young and vulnerable people</a:t>
            </a:r>
            <a:r>
              <a:rPr lang="en-US" sz="1000" b="1" spc="-10" dirty="0">
                <a:solidFill>
                  <a:srgbClr val="48247C"/>
                </a:solidFill>
                <a:latin typeface="Montserrat"/>
                <a:cs typeface="Montserrat"/>
              </a:rPr>
              <a:t>.</a:t>
            </a:r>
            <a:endParaRPr kumimoji="0" sz="1000" b="0" i="0" u="none" strike="noStrike" kern="0" cap="none" spc="0" normalizeH="0" baseline="0" noProof="0" dirty="0">
              <a:ln>
                <a:noFill/>
              </a:ln>
              <a:solidFill>
                <a:sysClr val="windowText" lastClr="000000"/>
              </a:solidFill>
              <a:effectLst/>
              <a:uLnTx/>
              <a:uFillTx/>
              <a:latin typeface="Montserrat"/>
              <a:cs typeface="Montserrat"/>
            </a:endParaRPr>
          </a:p>
          <a:p>
            <a:pPr marL="0" marR="0" lvl="0" indent="0" defTabSz="914400" eaLnBrk="1" fontAlgn="auto" latinLnBrk="0" hangingPunct="1">
              <a:lnSpc>
                <a:spcPct val="100000"/>
              </a:lnSpc>
              <a:spcBef>
                <a:spcPts val="70"/>
              </a:spcBef>
              <a:spcAft>
                <a:spcPts val="0"/>
              </a:spcAft>
              <a:buClrTx/>
              <a:buSzTx/>
              <a:buFontTx/>
              <a:buNone/>
              <a:tabLst/>
              <a:defRPr/>
            </a:pPr>
            <a:endParaRPr kumimoji="0" sz="800" b="0" i="0" u="none" strike="noStrike" kern="0" cap="none" spc="0" normalizeH="0" baseline="0" noProof="0" dirty="0">
              <a:ln>
                <a:noFill/>
              </a:ln>
              <a:solidFill>
                <a:sysClr val="windowText" lastClr="000000"/>
              </a:solidFill>
              <a:effectLst/>
              <a:uLnTx/>
              <a:uFillTx/>
              <a:latin typeface="Montserrat"/>
              <a:cs typeface="Montserrat"/>
            </a:endParaRPr>
          </a:p>
          <a:p>
            <a:r>
              <a:rPr lang="en-GB" sz="1000" dirty="0">
                <a:solidFill>
                  <a:srgbClr val="48247C"/>
                </a:solidFill>
                <a:latin typeface="Montserrat"/>
              </a:rPr>
              <a:t>Taxis are a popular choice for the transportation of young and vulnerable people who have been groomed into the County Lines process and they will be travelling for the purposes of exploitation and / or abuse.  They may be carrying drugs and / or money and travelling to new unfamiliar locations to sell drugs and to potentially set up in a new cuckooed property.</a:t>
            </a:r>
          </a:p>
          <a:p>
            <a:endParaRPr lang="en-GB" sz="1000" dirty="0">
              <a:solidFill>
                <a:srgbClr val="48247C"/>
              </a:solidFill>
              <a:latin typeface="Montserrat"/>
            </a:endParaRPr>
          </a:p>
          <a:p>
            <a:r>
              <a:rPr lang="en-GB" sz="1000" dirty="0">
                <a:solidFill>
                  <a:srgbClr val="48247C"/>
                </a:solidFill>
                <a:latin typeface="Montserrat"/>
              </a:rPr>
              <a:t>As much as it is very difficult to identify every one of these people in a short car ride, there are signs that you could look for or notice that do not add up or give you that feeling that something is not right, and that this young or vulnerable person could be in trouble.</a:t>
            </a:r>
          </a:p>
          <a:p>
            <a:endParaRPr lang="en-GB" sz="1000" dirty="0">
              <a:solidFill>
                <a:srgbClr val="48247C"/>
              </a:solidFill>
              <a:latin typeface="Montserrat"/>
            </a:endParaRPr>
          </a:p>
          <a:p>
            <a:endParaRPr lang="en-GB" sz="1000" dirty="0">
              <a:solidFill>
                <a:srgbClr val="48247C"/>
              </a:solidFill>
              <a:latin typeface="Montserrat"/>
            </a:endParaRPr>
          </a:p>
          <a:p>
            <a:endParaRPr lang="en-GB" sz="1000" dirty="0">
              <a:solidFill>
                <a:srgbClr val="48247C"/>
              </a:solidFill>
              <a:latin typeface="Montserrat"/>
            </a:endParaRPr>
          </a:p>
          <a:p>
            <a:pPr>
              <a:lnSpc>
                <a:spcPct val="107000"/>
              </a:lnSpc>
              <a:spcAft>
                <a:spcPts val="845"/>
              </a:spcAft>
            </a:pPr>
            <a:r>
              <a:rPr lang="en-GB" sz="1000" b="1" dirty="0">
                <a:solidFill>
                  <a:srgbClr val="48247C"/>
                </a:solidFill>
                <a:latin typeface="Montserrat"/>
              </a:rPr>
              <a:t>Signs to spot of someone being transported for exploitation</a:t>
            </a:r>
            <a:r>
              <a:rPr lang="en-GB" sz="1000" dirty="0">
                <a:solidFill>
                  <a:srgbClr val="48247C"/>
                </a:solidFill>
                <a:latin typeface="Montserrat"/>
              </a:rPr>
              <a:t>:</a:t>
            </a:r>
          </a:p>
          <a:p>
            <a:pPr marL="362276" indent="-362276">
              <a:lnSpc>
                <a:spcPct val="107000"/>
              </a:lnSpc>
              <a:spcAft>
                <a:spcPts val="845"/>
              </a:spcAft>
              <a:buSzPts val="1000"/>
              <a:buFont typeface="Symbol" panose="05050102010706020507" pitchFamily="18" charset="2"/>
              <a:buChar char=""/>
              <a:tabLst>
                <a:tab pos="483034" algn="l"/>
              </a:tabLst>
            </a:pPr>
            <a:r>
              <a:rPr lang="en-GB" sz="1000" dirty="0">
                <a:solidFill>
                  <a:srgbClr val="48247C"/>
                </a:solidFill>
                <a:latin typeface="Montserrat"/>
              </a:rPr>
              <a:t>Travelling alone? Unfamiliar with the local area?</a:t>
            </a:r>
          </a:p>
          <a:p>
            <a:pPr marL="362276" indent="-362276">
              <a:lnSpc>
                <a:spcPct val="107000"/>
              </a:lnSpc>
              <a:spcAft>
                <a:spcPts val="845"/>
              </a:spcAft>
              <a:buSzPts val="1000"/>
              <a:buFont typeface="Symbol" panose="05050102010706020507" pitchFamily="18" charset="2"/>
              <a:buChar char=""/>
              <a:tabLst>
                <a:tab pos="483034" algn="l"/>
              </a:tabLst>
            </a:pPr>
            <a:r>
              <a:rPr lang="en-GB" sz="1000" dirty="0">
                <a:solidFill>
                  <a:srgbClr val="48247C"/>
                </a:solidFill>
                <a:latin typeface="Montserrat"/>
              </a:rPr>
              <a:t>Travelling at unusual hours (during school time, early in the morning, or late at night? </a:t>
            </a:r>
          </a:p>
          <a:p>
            <a:pPr marL="362276" indent="-362276">
              <a:lnSpc>
                <a:spcPct val="107000"/>
              </a:lnSpc>
              <a:spcAft>
                <a:spcPts val="845"/>
              </a:spcAft>
              <a:buSzPts val="1000"/>
              <a:buFont typeface="Symbol" panose="05050102010706020507" pitchFamily="18" charset="2"/>
              <a:buChar char=""/>
              <a:tabLst>
                <a:tab pos="483034" algn="l"/>
              </a:tabLst>
            </a:pPr>
            <a:r>
              <a:rPr lang="en-GB" sz="1000" dirty="0">
                <a:solidFill>
                  <a:srgbClr val="48247C"/>
                </a:solidFill>
                <a:latin typeface="Montserrat"/>
              </a:rPr>
              <a:t>Paying for journeys in cash or prepaid? Carrying lots of cash?</a:t>
            </a:r>
          </a:p>
          <a:p>
            <a:pPr marL="362276" indent="-362276">
              <a:lnSpc>
                <a:spcPct val="107000"/>
              </a:lnSpc>
              <a:spcAft>
                <a:spcPts val="845"/>
              </a:spcAft>
              <a:buSzPts val="1000"/>
              <a:buFont typeface="Symbol" panose="05050102010706020507" pitchFamily="18" charset="2"/>
              <a:buChar char=""/>
              <a:tabLst>
                <a:tab pos="483034" algn="l"/>
              </a:tabLst>
            </a:pPr>
            <a:r>
              <a:rPr lang="en-GB" sz="1000" dirty="0">
                <a:solidFill>
                  <a:srgbClr val="48247C"/>
                </a:solidFill>
                <a:latin typeface="Montserrat"/>
              </a:rPr>
              <a:t>Was the journey booked for them? On their behalf?</a:t>
            </a:r>
          </a:p>
          <a:p>
            <a:pPr marL="362276" indent="-362276">
              <a:lnSpc>
                <a:spcPct val="107000"/>
              </a:lnSpc>
              <a:spcAft>
                <a:spcPts val="845"/>
              </a:spcAft>
              <a:buSzPts val="1000"/>
              <a:buFont typeface="Symbol" panose="05050102010706020507" pitchFamily="18" charset="2"/>
              <a:buChar char=""/>
              <a:tabLst>
                <a:tab pos="483034" algn="l"/>
              </a:tabLst>
            </a:pPr>
            <a:r>
              <a:rPr lang="en-GB" sz="1000" dirty="0">
                <a:solidFill>
                  <a:srgbClr val="48247C"/>
                </a:solidFill>
                <a:latin typeface="Montserrat"/>
              </a:rPr>
              <a:t>Did they get dropped off before getting into the Taxi?</a:t>
            </a:r>
          </a:p>
          <a:p>
            <a:pPr marL="362276" indent="-362276">
              <a:lnSpc>
                <a:spcPct val="107000"/>
              </a:lnSpc>
              <a:spcAft>
                <a:spcPts val="845"/>
              </a:spcAft>
              <a:buSzPts val="1000"/>
              <a:buFont typeface="Symbol" panose="05050102010706020507" pitchFamily="18" charset="2"/>
              <a:buChar char=""/>
              <a:tabLst>
                <a:tab pos="483034" algn="l"/>
              </a:tabLst>
            </a:pPr>
            <a:r>
              <a:rPr lang="en-GB" sz="1000" dirty="0">
                <a:solidFill>
                  <a:srgbClr val="48247C"/>
                </a:solidFill>
                <a:latin typeface="Montserrat"/>
              </a:rPr>
              <a:t>Anxious, frightened, angry, showing signs of neglect or displaying other behaviour that makes you worried?</a:t>
            </a:r>
          </a:p>
          <a:p>
            <a:pPr marL="362276" indent="-362276">
              <a:lnSpc>
                <a:spcPct val="107000"/>
              </a:lnSpc>
              <a:spcAft>
                <a:spcPts val="845"/>
              </a:spcAft>
              <a:buSzPts val="1000"/>
              <a:buFont typeface="Symbol" panose="05050102010706020507" pitchFamily="18" charset="2"/>
              <a:buChar char=""/>
              <a:tabLst>
                <a:tab pos="483034" algn="l"/>
              </a:tabLst>
            </a:pPr>
            <a:r>
              <a:rPr lang="en-GB" sz="1000" dirty="0">
                <a:solidFill>
                  <a:srgbClr val="48247C"/>
                </a:solidFill>
                <a:latin typeface="Montserrat"/>
              </a:rPr>
              <a:t>Using words describing criminal or sexual activity?</a:t>
            </a:r>
          </a:p>
          <a:p>
            <a:pPr marL="12700" marR="5080">
              <a:defRPr/>
            </a:pPr>
            <a:endParaRPr lang="en-GB" sz="1000" b="1" dirty="0">
              <a:solidFill>
                <a:srgbClr val="FF0000"/>
              </a:solidFill>
              <a:latin typeface="Montserrat"/>
              <a:hlinkClick r:id="rId2">
                <a:extLst>
                  <a:ext uri="{A12FA001-AC4F-418D-AE19-62706E023703}">
                    <ahyp:hlinkClr xmlns:ahyp="http://schemas.microsoft.com/office/drawing/2018/hyperlinkcolor" val="tx"/>
                  </a:ext>
                </a:extLst>
              </a:hlinkClick>
            </a:endParaRPr>
          </a:p>
          <a:p>
            <a:pPr marL="12700" marR="5080">
              <a:defRPr/>
            </a:pPr>
            <a:r>
              <a:rPr lang="en-GB" sz="1200" b="1" dirty="0">
                <a:solidFill>
                  <a:srgbClr val="FF0000"/>
                </a:solidFill>
                <a:latin typeface="Montserrat"/>
                <a:hlinkClick r:id="rId2">
                  <a:extLst>
                    <a:ext uri="{A12FA001-AC4F-418D-AE19-62706E023703}">
                      <ahyp:hlinkClr xmlns:ahyp="http://schemas.microsoft.com/office/drawing/2018/hyperlinkcolor" val="tx"/>
                    </a:ext>
                  </a:extLst>
                </a:hlinkClick>
              </a:rPr>
              <a:t>TO LEARN MORE ABOUT THE SIGNS THAT SOMEONE IS BEING TRANSPORTED FOR EXPLOITATION, CLICK HERE</a:t>
            </a:r>
            <a:endParaRPr lang="en-GB" sz="1200" b="1" dirty="0">
              <a:solidFill>
                <a:srgbClr val="FF0000"/>
              </a:solidFill>
              <a:latin typeface="Montserrat"/>
            </a:endParaRPr>
          </a:p>
          <a:p>
            <a:pPr marL="0" marR="0" lvl="0" indent="0" defTabSz="914400" eaLnBrk="1" fontAlgn="auto" latinLnBrk="0" hangingPunct="1">
              <a:lnSpc>
                <a:spcPct val="100000"/>
              </a:lnSpc>
              <a:spcBef>
                <a:spcPts val="55"/>
              </a:spcBef>
              <a:spcAft>
                <a:spcPts val="0"/>
              </a:spcAft>
              <a:buClrTx/>
              <a:buSzTx/>
              <a:buFontTx/>
              <a:buNone/>
              <a:tabLst/>
              <a:defRPr/>
            </a:pPr>
            <a:endParaRPr kumimoji="0" sz="800" b="0" i="0" u="none" strike="noStrike" kern="0" cap="none" spc="0" normalizeH="0" baseline="0" noProof="0" dirty="0">
              <a:ln>
                <a:noFill/>
              </a:ln>
              <a:solidFill>
                <a:sysClr val="windowText" lastClr="000000"/>
              </a:solidFill>
              <a:effectLst/>
              <a:uLnTx/>
              <a:uFillTx/>
              <a:latin typeface="Montserrat"/>
              <a:cs typeface="Montserrat"/>
            </a:endParaRPr>
          </a:p>
        </p:txBody>
      </p:sp>
    </p:spTree>
    <p:extLst>
      <p:ext uri="{BB962C8B-B14F-4D97-AF65-F5344CB8AC3E}">
        <p14:creationId xmlns:p14="http://schemas.microsoft.com/office/powerpoint/2010/main" val="377312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D48438-0A16-2DF7-0540-6ACE07644B66}"/>
              </a:ext>
            </a:extLst>
          </p:cNvPr>
          <p:cNvPicPr>
            <a:picLocks noChangeAspect="1"/>
          </p:cNvPicPr>
          <p:nvPr/>
        </p:nvPicPr>
        <p:blipFill>
          <a:blip r:embed="rId2"/>
          <a:stretch>
            <a:fillRect/>
          </a:stretch>
        </p:blipFill>
        <p:spPr>
          <a:xfrm>
            <a:off x="4944241" y="438150"/>
            <a:ext cx="3973219" cy="3977905"/>
          </a:xfrm>
          <a:prstGeom prst="rect">
            <a:avLst/>
          </a:prstGeom>
        </p:spPr>
      </p:pic>
      <p:sp>
        <p:nvSpPr>
          <p:cNvPr id="6" name="object 6"/>
          <p:cNvSpPr txBox="1">
            <a:spLocks noGrp="1"/>
          </p:cNvSpPr>
          <p:nvPr>
            <p:ph type="title"/>
          </p:nvPr>
        </p:nvSpPr>
        <p:spPr>
          <a:xfrm>
            <a:off x="161937" y="127320"/>
            <a:ext cx="4271010" cy="391159"/>
          </a:xfrm>
          <a:prstGeom prst="rect">
            <a:avLst/>
          </a:prstGeom>
        </p:spPr>
        <p:txBody>
          <a:bodyPr vert="horz" wrap="square" lIns="0" tIns="12700" rIns="0" bIns="0" rtlCol="0">
            <a:spAutoFit/>
          </a:bodyPr>
          <a:lstStyle/>
          <a:p>
            <a:pPr marL="12700">
              <a:lnSpc>
                <a:spcPct val="100000"/>
              </a:lnSpc>
              <a:spcBef>
                <a:spcPts val="100"/>
              </a:spcBef>
            </a:pPr>
            <a:r>
              <a:rPr spc="85" dirty="0"/>
              <a:t>How</a:t>
            </a:r>
            <a:r>
              <a:rPr spc="335" dirty="0"/>
              <a:t> </a:t>
            </a:r>
            <a:r>
              <a:rPr spc="105" dirty="0"/>
              <a:t>you</a:t>
            </a:r>
            <a:r>
              <a:rPr spc="350" dirty="0"/>
              <a:t> </a:t>
            </a:r>
            <a:r>
              <a:rPr spc="105" dirty="0"/>
              <a:t>can</a:t>
            </a:r>
            <a:r>
              <a:rPr spc="355" dirty="0"/>
              <a:t> </a:t>
            </a:r>
            <a:r>
              <a:rPr spc="100" dirty="0"/>
              <a:t>support</a:t>
            </a:r>
            <a:r>
              <a:rPr spc="340" dirty="0"/>
              <a:t> </a:t>
            </a:r>
            <a:r>
              <a:rPr spc="95" dirty="0"/>
              <a:t>us</a:t>
            </a:r>
            <a:r>
              <a:rPr spc="95" dirty="0">
                <a:solidFill>
                  <a:srgbClr val="E62C1F"/>
                </a:solidFill>
              </a:rPr>
              <a:t>.</a:t>
            </a:r>
          </a:p>
        </p:txBody>
      </p:sp>
      <p:sp>
        <p:nvSpPr>
          <p:cNvPr id="7" name="object 7"/>
          <p:cNvSpPr txBox="1">
            <a:spLocks noGrp="1"/>
          </p:cNvSpPr>
          <p:nvPr>
            <p:ph type="body" idx="1"/>
          </p:nvPr>
        </p:nvSpPr>
        <p:spPr>
          <a:xfrm>
            <a:off x="226540" y="964411"/>
            <a:ext cx="4455160" cy="1245854"/>
          </a:xfrm>
          <a:prstGeom prst="rect">
            <a:avLst/>
          </a:prstGeom>
        </p:spPr>
        <p:txBody>
          <a:bodyPr vert="horz" wrap="square" lIns="0" tIns="12065" rIns="0" bIns="0" rtlCol="0">
            <a:spAutoFit/>
          </a:bodyPr>
          <a:lstStyle/>
          <a:p>
            <a:pPr marL="12700">
              <a:lnSpc>
                <a:spcPct val="100000"/>
              </a:lnSpc>
              <a:spcBef>
                <a:spcPts val="95"/>
              </a:spcBef>
            </a:pPr>
            <a:r>
              <a:rPr dirty="0"/>
              <a:t>Click</a:t>
            </a:r>
            <a:r>
              <a:rPr spc="40" dirty="0"/>
              <a:t> </a:t>
            </a:r>
            <a:r>
              <a:rPr dirty="0"/>
              <a:t>below</a:t>
            </a:r>
            <a:r>
              <a:rPr spc="25" dirty="0"/>
              <a:t> </a:t>
            </a:r>
            <a:r>
              <a:rPr dirty="0"/>
              <a:t>to</a:t>
            </a:r>
            <a:r>
              <a:rPr spc="5" dirty="0"/>
              <a:t> </a:t>
            </a:r>
            <a:r>
              <a:rPr dirty="0"/>
              <a:t>download</a:t>
            </a:r>
            <a:r>
              <a:rPr spc="20" dirty="0"/>
              <a:t> </a:t>
            </a:r>
            <a:r>
              <a:rPr dirty="0"/>
              <a:t>the</a:t>
            </a:r>
            <a:r>
              <a:rPr spc="5" dirty="0"/>
              <a:t> </a:t>
            </a:r>
            <a:r>
              <a:rPr spc="-10" dirty="0"/>
              <a:t>following</a:t>
            </a:r>
            <a:r>
              <a:rPr lang="en-GB" spc="-10" dirty="0"/>
              <a:t> assets to share across your social media accounts, your networks and to display in your taxis</a:t>
            </a:r>
            <a:r>
              <a:rPr spc="-10" dirty="0"/>
              <a:t>:</a:t>
            </a:r>
          </a:p>
          <a:p>
            <a:pPr>
              <a:lnSpc>
                <a:spcPct val="100000"/>
              </a:lnSpc>
              <a:spcBef>
                <a:spcPts val="65"/>
              </a:spcBef>
            </a:pPr>
            <a:endParaRPr sz="800" dirty="0"/>
          </a:p>
          <a:p>
            <a:pPr marL="184785" indent="-172720">
              <a:lnSpc>
                <a:spcPct val="100000"/>
              </a:lnSpc>
              <a:buFont typeface="Arial"/>
              <a:buChar char="•"/>
              <a:tabLst>
                <a:tab pos="184785" algn="l"/>
                <a:tab pos="185420" algn="l"/>
              </a:tabLst>
            </a:pPr>
            <a:r>
              <a:rPr lang="en-GB" spc="-10" dirty="0"/>
              <a:t>Leaflets and posters</a:t>
            </a:r>
            <a:endParaRPr spc="-10" dirty="0"/>
          </a:p>
          <a:p>
            <a:pPr marL="184785" indent="-172720">
              <a:lnSpc>
                <a:spcPct val="100000"/>
              </a:lnSpc>
              <a:spcBef>
                <a:spcPts val="95"/>
              </a:spcBef>
              <a:buFont typeface="Arial"/>
              <a:buChar char="•"/>
              <a:tabLst>
                <a:tab pos="184785" algn="l"/>
                <a:tab pos="185420" algn="l"/>
              </a:tabLst>
            </a:pPr>
            <a:r>
              <a:rPr lang="en-GB" spc="-10" dirty="0"/>
              <a:t>Social Media Carousels</a:t>
            </a:r>
          </a:p>
          <a:p>
            <a:pPr marL="184785" indent="-172720">
              <a:lnSpc>
                <a:spcPct val="100000"/>
              </a:lnSpc>
              <a:spcBef>
                <a:spcPts val="95"/>
              </a:spcBef>
              <a:buFont typeface="Arial"/>
              <a:buChar char="•"/>
              <a:tabLst>
                <a:tab pos="184785" algn="l"/>
                <a:tab pos="185420" algn="l"/>
              </a:tabLst>
            </a:pPr>
            <a:r>
              <a:rPr lang="en-GB" spc="-10" dirty="0"/>
              <a:t>Taxis stickers and artwork</a:t>
            </a:r>
          </a:p>
          <a:p>
            <a:pPr marL="184785" indent="-172720">
              <a:lnSpc>
                <a:spcPct val="100000"/>
              </a:lnSpc>
              <a:spcBef>
                <a:spcPts val="95"/>
              </a:spcBef>
              <a:buFont typeface="Arial"/>
              <a:buChar char="•"/>
              <a:tabLst>
                <a:tab pos="184785" algn="l"/>
                <a:tab pos="185420" algn="l"/>
              </a:tabLst>
            </a:pPr>
            <a:endParaRPr spc="-10" dirty="0"/>
          </a:p>
          <a:p>
            <a:pPr>
              <a:lnSpc>
                <a:spcPct val="100000"/>
              </a:lnSpc>
              <a:spcBef>
                <a:spcPts val="65"/>
              </a:spcBef>
            </a:pPr>
            <a:endParaRPr sz="800" dirty="0"/>
          </a:p>
        </p:txBody>
      </p:sp>
      <p:sp>
        <p:nvSpPr>
          <p:cNvPr id="8" name="object 8"/>
          <p:cNvSpPr txBox="1"/>
          <p:nvPr/>
        </p:nvSpPr>
        <p:spPr>
          <a:xfrm>
            <a:off x="533400" y="2312999"/>
            <a:ext cx="3139043" cy="896398"/>
          </a:xfrm>
          <a:prstGeom prst="rect">
            <a:avLst/>
          </a:prstGeom>
          <a:solidFill>
            <a:schemeClr val="accent4">
              <a:lumMod val="50000"/>
            </a:schemeClr>
          </a:solidFill>
        </p:spPr>
        <p:txBody>
          <a:bodyPr vert="horz" wrap="square" lIns="0" tIns="64769" rIns="0" bIns="0" rtlCol="0">
            <a:spAutoFit/>
          </a:bodyPr>
          <a:lstStyle/>
          <a:p>
            <a:pPr algn="ctr"/>
            <a:r>
              <a:rPr lang="en-GB" sz="1800" u="sng" dirty="0">
                <a:solidFill>
                  <a:srgbClr val="FFFF00"/>
                </a:solidFill>
                <a:effectLst/>
                <a:latin typeface="Montserrat" panose="00000500000000000000" pitchFamily="2" charset="0"/>
                <a:ea typeface="Calibri" panose="020F0502020204030204" pitchFamily="34" charset="0"/>
                <a:hlinkClick r:id="rId3">
                  <a:extLst>
                    <a:ext uri="{A12FA001-AC4F-418D-AE19-62706E023703}">
                      <ahyp:hlinkClr xmlns:ahyp="http://schemas.microsoft.com/office/drawing/2018/hyperlinkcolor" val="tx"/>
                    </a:ext>
                  </a:extLst>
                </a:hlinkClick>
              </a:rPr>
              <a:t>Transportation and County Lines assets: </a:t>
            </a:r>
          </a:p>
          <a:p>
            <a:pPr algn="ctr"/>
            <a:r>
              <a:rPr lang="en-GB" sz="1800" u="sng" dirty="0">
                <a:solidFill>
                  <a:srgbClr val="FFFF00"/>
                </a:solidFill>
                <a:effectLst/>
                <a:latin typeface="Montserrat" panose="00000500000000000000" pitchFamily="2" charset="0"/>
                <a:ea typeface="Calibri" panose="020F0502020204030204" pitchFamily="34" charset="0"/>
                <a:hlinkClick r:id="rId3">
                  <a:extLst>
                    <a:ext uri="{A12FA001-AC4F-418D-AE19-62706E023703}">
                      <ahyp:hlinkClr xmlns:ahyp="http://schemas.microsoft.com/office/drawing/2018/hyperlinkcolor" val="tx"/>
                    </a:ext>
                  </a:extLst>
                </a:hlinkClick>
              </a:rPr>
              <a:t>Google Drive Link</a:t>
            </a:r>
            <a:endParaRPr lang="en-GB" sz="1800" dirty="0">
              <a:solidFill>
                <a:srgbClr val="FFFF00"/>
              </a:solidFill>
              <a:effectLst/>
              <a:latin typeface="Calibri" panose="020F0502020204030204" pitchFamily="34" charset="0"/>
              <a:ea typeface="Calibri" panose="020F0502020204030204" pitchFamily="34" charset="0"/>
            </a:endParaRPr>
          </a:p>
        </p:txBody>
      </p:sp>
      <p:sp>
        <p:nvSpPr>
          <p:cNvPr id="9" name="object 9"/>
          <p:cNvSpPr txBox="1"/>
          <p:nvPr/>
        </p:nvSpPr>
        <p:spPr>
          <a:xfrm>
            <a:off x="284642" y="4208530"/>
            <a:ext cx="4338955" cy="594393"/>
          </a:xfrm>
          <a:prstGeom prst="rect">
            <a:avLst/>
          </a:prstGeom>
        </p:spPr>
        <p:txBody>
          <a:bodyPr vert="horz" wrap="square" lIns="0" tIns="12065" rIns="0" bIns="0" rtlCol="0">
            <a:spAutoFit/>
          </a:bodyPr>
          <a:lstStyle/>
          <a:p>
            <a:pPr marL="0" marR="0" lvl="0" indent="0" defTabSz="914400" eaLnBrk="1" fontAlgn="auto" latinLnBrk="0" hangingPunct="1">
              <a:lnSpc>
                <a:spcPct val="100000"/>
              </a:lnSpc>
              <a:spcBef>
                <a:spcPts val="10"/>
              </a:spcBef>
              <a:spcAft>
                <a:spcPts val="0"/>
              </a:spcAft>
              <a:buClrTx/>
              <a:buSzTx/>
              <a:buFontTx/>
              <a:buNone/>
              <a:tabLst/>
              <a:defRPr/>
            </a:pPr>
            <a:endParaRPr kumimoji="0" sz="1250" b="0" i="0" u="none" strike="noStrike" kern="0" cap="none" spc="0" normalizeH="0" baseline="0" noProof="0" dirty="0">
              <a:ln>
                <a:noFill/>
              </a:ln>
              <a:solidFill>
                <a:sysClr val="windowText" lastClr="000000"/>
              </a:solidFill>
              <a:effectLst/>
              <a:uLnTx/>
              <a:uFillTx/>
              <a:latin typeface="Montserrat"/>
              <a:cs typeface="Montserrat"/>
            </a:endParaRPr>
          </a:p>
          <a:p>
            <a:pPr marL="12700" marR="1077595" lvl="0" indent="0" defTabSz="914400" eaLnBrk="1" fontAlgn="auto" latinLnBrk="0" hangingPunct="1">
              <a:lnSpc>
                <a:spcPct val="133000"/>
              </a:lnSpc>
              <a:spcBef>
                <a:spcPts val="0"/>
              </a:spcBef>
              <a:spcAft>
                <a:spcPts val="0"/>
              </a:spcAft>
              <a:buClrTx/>
              <a:buSzTx/>
              <a:buFontTx/>
              <a:buNone/>
              <a:tabLst/>
              <a:defRPr/>
            </a:pPr>
            <a:r>
              <a:rPr kumimoji="0" sz="1000" b="0" i="0" u="none" strike="noStrike" kern="0" cap="none" spc="0" normalizeH="0" baseline="0" noProof="0" dirty="0">
                <a:ln>
                  <a:noFill/>
                </a:ln>
                <a:solidFill>
                  <a:srgbClr val="48247C"/>
                </a:solidFill>
                <a:effectLst/>
                <a:uLnTx/>
                <a:uFillTx/>
                <a:latin typeface="Montserrat"/>
                <a:cs typeface="Montserrat"/>
              </a:rPr>
              <a:t>To</a:t>
            </a:r>
            <a:r>
              <a:rPr kumimoji="0" sz="1000" b="0" i="0" u="none" strike="noStrike" kern="0" cap="none" spc="15" normalizeH="0" baseline="0" noProof="0" dirty="0">
                <a:ln>
                  <a:noFill/>
                </a:ln>
                <a:solidFill>
                  <a:srgbClr val="48247C"/>
                </a:solidFill>
                <a:effectLst/>
                <a:uLnTx/>
                <a:uFillTx/>
                <a:latin typeface="Montserrat"/>
                <a:cs typeface="Montserrat"/>
              </a:rPr>
              <a:t> </a:t>
            </a:r>
            <a:r>
              <a:rPr kumimoji="0" sz="1000" b="0" i="0" u="none" strike="noStrike" kern="0" cap="none" spc="0" normalizeH="0" baseline="0" noProof="0" dirty="0">
                <a:ln>
                  <a:noFill/>
                </a:ln>
                <a:solidFill>
                  <a:srgbClr val="48247C"/>
                </a:solidFill>
                <a:effectLst/>
                <a:uLnTx/>
                <a:uFillTx/>
                <a:latin typeface="Montserrat"/>
                <a:cs typeface="Montserrat"/>
              </a:rPr>
              <a:t>learn</a:t>
            </a:r>
            <a:r>
              <a:rPr kumimoji="0" sz="1000" b="0" i="0" u="none" strike="noStrike" kern="0" cap="none" spc="30" normalizeH="0" baseline="0" noProof="0" dirty="0">
                <a:ln>
                  <a:noFill/>
                </a:ln>
                <a:solidFill>
                  <a:srgbClr val="48247C"/>
                </a:solidFill>
                <a:effectLst/>
                <a:uLnTx/>
                <a:uFillTx/>
                <a:latin typeface="Montserrat"/>
                <a:cs typeface="Montserrat"/>
              </a:rPr>
              <a:t> </a:t>
            </a:r>
            <a:r>
              <a:rPr kumimoji="0" sz="1000" b="0" i="0" u="none" strike="noStrike" kern="0" cap="none" spc="0" normalizeH="0" baseline="0" noProof="0" dirty="0">
                <a:ln>
                  <a:noFill/>
                </a:ln>
                <a:solidFill>
                  <a:srgbClr val="48247C"/>
                </a:solidFill>
                <a:effectLst/>
                <a:uLnTx/>
                <a:uFillTx/>
                <a:latin typeface="Montserrat"/>
                <a:cs typeface="Montserrat"/>
              </a:rPr>
              <a:t>more</a:t>
            </a:r>
            <a:r>
              <a:rPr kumimoji="0" sz="1000" b="0" i="0" u="none" strike="noStrike" kern="0" cap="none" spc="35" normalizeH="0" baseline="0" noProof="0" dirty="0">
                <a:ln>
                  <a:noFill/>
                </a:ln>
                <a:solidFill>
                  <a:srgbClr val="48247C"/>
                </a:solidFill>
                <a:effectLst/>
                <a:uLnTx/>
                <a:uFillTx/>
                <a:latin typeface="Montserrat"/>
                <a:cs typeface="Montserrat"/>
              </a:rPr>
              <a:t> </a:t>
            </a:r>
            <a:r>
              <a:rPr kumimoji="0" sz="1000" b="0" i="0" u="none" strike="noStrike" kern="0" cap="none" spc="0" normalizeH="0" baseline="0" noProof="0" dirty="0">
                <a:ln>
                  <a:noFill/>
                </a:ln>
                <a:solidFill>
                  <a:srgbClr val="48247C"/>
                </a:solidFill>
                <a:effectLst/>
                <a:uLnTx/>
                <a:uFillTx/>
                <a:latin typeface="Montserrat"/>
                <a:cs typeface="Montserrat"/>
              </a:rPr>
              <a:t>about</a:t>
            </a:r>
            <a:r>
              <a:rPr kumimoji="0" sz="1000" b="0" i="0" u="none" strike="noStrike" kern="0" cap="none" spc="20" normalizeH="0" baseline="0" noProof="0" dirty="0">
                <a:ln>
                  <a:noFill/>
                </a:ln>
                <a:solidFill>
                  <a:srgbClr val="48247C"/>
                </a:solidFill>
                <a:effectLst/>
                <a:uLnTx/>
                <a:uFillTx/>
                <a:latin typeface="Montserrat"/>
                <a:cs typeface="Montserrat"/>
              </a:rPr>
              <a:t> </a:t>
            </a:r>
            <a:r>
              <a:rPr kumimoji="0" sz="1000" b="0" i="0" u="none" strike="noStrike" kern="0" cap="none" spc="0" normalizeH="0" baseline="0" noProof="0" dirty="0">
                <a:ln>
                  <a:noFill/>
                </a:ln>
                <a:solidFill>
                  <a:srgbClr val="48247C"/>
                </a:solidFill>
                <a:effectLst/>
                <a:uLnTx/>
                <a:uFillTx/>
                <a:latin typeface="Montserrat"/>
                <a:cs typeface="Montserrat"/>
              </a:rPr>
              <a:t>our</a:t>
            </a:r>
            <a:r>
              <a:rPr kumimoji="0" sz="1000" b="0" i="0" u="none" strike="noStrike" kern="0" cap="none" spc="15" normalizeH="0" baseline="0" noProof="0" dirty="0">
                <a:ln>
                  <a:noFill/>
                </a:ln>
                <a:solidFill>
                  <a:srgbClr val="48247C"/>
                </a:solidFill>
                <a:effectLst/>
                <a:uLnTx/>
                <a:uFillTx/>
                <a:latin typeface="Montserrat"/>
                <a:cs typeface="Montserrat"/>
              </a:rPr>
              <a:t> </a:t>
            </a:r>
            <a:r>
              <a:rPr kumimoji="0" sz="1000" b="0" i="0" u="none" strike="noStrike" kern="0" cap="none" spc="0" normalizeH="0" baseline="0" noProof="0" dirty="0">
                <a:ln>
                  <a:noFill/>
                </a:ln>
                <a:solidFill>
                  <a:srgbClr val="48247C"/>
                </a:solidFill>
                <a:effectLst/>
                <a:uLnTx/>
                <a:uFillTx/>
                <a:latin typeface="Montserrat"/>
                <a:cs typeface="Montserrat"/>
              </a:rPr>
              <a:t>campaign,</a:t>
            </a:r>
            <a:r>
              <a:rPr kumimoji="0" sz="1000" b="0" i="0" u="none" strike="noStrike" kern="0" cap="none" spc="50" normalizeH="0" baseline="0" noProof="0" dirty="0">
                <a:ln>
                  <a:noFill/>
                </a:ln>
                <a:solidFill>
                  <a:srgbClr val="48247C"/>
                </a:solidFill>
                <a:effectLst/>
                <a:uLnTx/>
                <a:uFillTx/>
                <a:latin typeface="Montserrat"/>
                <a:cs typeface="Montserrat"/>
              </a:rPr>
              <a:t> </a:t>
            </a:r>
            <a:r>
              <a:rPr kumimoji="0" sz="1000" b="0" i="0" u="none" strike="noStrike" kern="0" cap="none" spc="0" normalizeH="0" baseline="0" noProof="0" dirty="0">
                <a:ln>
                  <a:noFill/>
                </a:ln>
                <a:solidFill>
                  <a:srgbClr val="48247C"/>
                </a:solidFill>
                <a:effectLst/>
                <a:uLnTx/>
                <a:uFillTx/>
                <a:latin typeface="Montserrat"/>
                <a:cs typeface="Montserrat"/>
              </a:rPr>
              <a:t>please</a:t>
            </a:r>
            <a:r>
              <a:rPr kumimoji="0" sz="1000" b="0" i="0" u="none" strike="noStrike" kern="0" cap="none" spc="35" normalizeH="0" baseline="0" noProof="0" dirty="0">
                <a:ln>
                  <a:noFill/>
                </a:ln>
                <a:solidFill>
                  <a:srgbClr val="48247C"/>
                </a:solidFill>
                <a:effectLst/>
                <a:uLnTx/>
                <a:uFillTx/>
                <a:latin typeface="Montserrat"/>
                <a:cs typeface="Montserrat"/>
              </a:rPr>
              <a:t> </a:t>
            </a:r>
            <a:r>
              <a:rPr kumimoji="0" sz="1000" b="0" i="0" u="none" strike="noStrike" kern="0" cap="none" spc="-10" normalizeH="0" baseline="0" noProof="0" dirty="0">
                <a:ln>
                  <a:noFill/>
                </a:ln>
                <a:solidFill>
                  <a:srgbClr val="48247C"/>
                </a:solidFill>
                <a:effectLst/>
                <a:uLnTx/>
                <a:uFillTx/>
                <a:latin typeface="Montserrat"/>
                <a:cs typeface="Montserrat"/>
              </a:rPr>
              <a:t>contact: </a:t>
            </a:r>
            <a:r>
              <a:rPr kumimoji="0" lang="en-GB" sz="1000" b="0" i="0" u="none" strike="noStrike" kern="0" cap="none" spc="0" normalizeH="0" baseline="0" noProof="0" dirty="0">
                <a:ln>
                  <a:noFill/>
                </a:ln>
                <a:solidFill>
                  <a:srgbClr val="48247C"/>
                </a:solidFill>
                <a:effectLst/>
                <a:uLnTx/>
                <a:uFillTx/>
                <a:latin typeface="Montserrat"/>
                <a:cs typeface="Montserrat"/>
                <a:hlinkClick r:id="rId4"/>
              </a:rPr>
              <a:t>Lydia.Patsalides@crimestoppers-uk.org</a:t>
            </a:r>
            <a:r>
              <a:rPr kumimoji="0" lang="en-GB" sz="1000" b="0" i="0" u="none" strike="noStrike" kern="0" cap="none" spc="0" normalizeH="0" baseline="0" noProof="0" dirty="0">
                <a:ln>
                  <a:noFill/>
                </a:ln>
                <a:solidFill>
                  <a:srgbClr val="48247C"/>
                </a:solidFill>
                <a:effectLst/>
                <a:uLnTx/>
                <a:uFillTx/>
                <a:latin typeface="Montserrat"/>
                <a:cs typeface="Montserrat"/>
              </a:rPr>
              <a:t> </a:t>
            </a:r>
            <a:endParaRPr kumimoji="0" sz="1000" b="0" i="0" u="none" strike="noStrike" kern="0" cap="none" spc="0" normalizeH="0" baseline="0" noProof="0" dirty="0">
              <a:ln>
                <a:noFill/>
              </a:ln>
              <a:solidFill>
                <a:sysClr val="windowText" lastClr="000000"/>
              </a:solidFill>
              <a:effectLst/>
              <a:uLnTx/>
              <a:uFillTx/>
              <a:latin typeface="Montserrat"/>
              <a:cs typeface="Montserrat"/>
            </a:endParaRPr>
          </a:p>
        </p:txBody>
      </p:sp>
      <p:sp>
        <p:nvSpPr>
          <p:cNvPr id="3" name="object 8">
            <a:extLst>
              <a:ext uri="{FF2B5EF4-FFF2-40B4-BE49-F238E27FC236}">
                <a16:creationId xmlns:a16="http://schemas.microsoft.com/office/drawing/2014/main" id="{533D6C0D-2661-251E-6045-C407AA5D28D8}"/>
              </a:ext>
            </a:extLst>
          </p:cNvPr>
          <p:cNvSpPr txBox="1"/>
          <p:nvPr/>
        </p:nvSpPr>
        <p:spPr>
          <a:xfrm>
            <a:off x="533399" y="3312132"/>
            <a:ext cx="3139043" cy="896398"/>
          </a:xfrm>
          <a:prstGeom prst="rect">
            <a:avLst/>
          </a:prstGeom>
          <a:solidFill>
            <a:schemeClr val="accent2">
              <a:lumMod val="75000"/>
            </a:schemeClr>
          </a:solidFill>
        </p:spPr>
        <p:txBody>
          <a:bodyPr vert="horz" wrap="square" lIns="0" tIns="64769" rIns="0" bIns="0" rtlCol="0">
            <a:spAutoFit/>
          </a:bodyPr>
          <a:lstStyle/>
          <a:p>
            <a:pPr algn="ctr"/>
            <a:r>
              <a:rPr lang="en-GB" sz="1800" u="sng" dirty="0">
                <a:solidFill>
                  <a:srgbClr val="FFFF00"/>
                </a:solidFill>
                <a:effectLst/>
                <a:latin typeface="Montserrat" panose="00000500000000000000" pitchFamily="2" charset="0"/>
                <a:ea typeface="Calibri" panose="020F0502020204030204" pitchFamily="34" charset="0"/>
                <a:hlinkClick r:id="rId5">
                  <a:extLst>
                    <a:ext uri="{A12FA001-AC4F-418D-AE19-62706E023703}">
                      <ahyp:hlinkClr xmlns:ahyp="http://schemas.microsoft.com/office/drawing/2018/hyperlinkcolor" val="tx"/>
                    </a:ext>
                  </a:extLst>
                </a:hlinkClick>
              </a:rPr>
              <a:t>Transportation and County Lines assets: </a:t>
            </a:r>
          </a:p>
          <a:p>
            <a:pPr algn="ctr"/>
            <a:r>
              <a:rPr lang="en-GB" sz="1800" u="sng" dirty="0">
                <a:solidFill>
                  <a:srgbClr val="FFFF00"/>
                </a:solidFill>
                <a:effectLst/>
                <a:latin typeface="Montserrat" panose="00000500000000000000" pitchFamily="2" charset="0"/>
                <a:ea typeface="Calibri" panose="020F0502020204030204" pitchFamily="34" charset="0"/>
                <a:hlinkClick r:id="rId5">
                  <a:extLst>
                    <a:ext uri="{A12FA001-AC4F-418D-AE19-62706E023703}">
                      <ahyp:hlinkClr xmlns:ahyp="http://schemas.microsoft.com/office/drawing/2018/hyperlinkcolor" val="tx"/>
                    </a:ext>
                  </a:extLst>
                </a:hlinkClick>
              </a:rPr>
              <a:t>SharePoint Link</a:t>
            </a:r>
            <a:endParaRPr lang="en-GB" sz="1800" dirty="0">
              <a:solidFill>
                <a:srgbClr val="FFFF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9804" y="1437475"/>
            <a:ext cx="5297805" cy="2936060"/>
          </a:xfrm>
          <a:prstGeom prst="rect">
            <a:avLst/>
          </a:prstGeom>
        </p:spPr>
        <p:txBody>
          <a:bodyPr vert="horz" wrap="square" lIns="0" tIns="12065" rIns="0" bIns="0" rtlCol="0">
            <a:spAutoFit/>
          </a:bodyPr>
          <a:lstStyle/>
          <a:p>
            <a:pPr marL="12700" marR="19685">
              <a:lnSpc>
                <a:spcPct val="100000"/>
              </a:lnSpc>
              <a:spcBef>
                <a:spcPts val="95"/>
              </a:spcBef>
            </a:pPr>
            <a:r>
              <a:rPr sz="1000" dirty="0">
                <a:solidFill>
                  <a:srgbClr val="48247C"/>
                </a:solidFill>
                <a:latin typeface="Montserrat"/>
                <a:cs typeface="Montserrat"/>
              </a:rPr>
              <a:t>We</a:t>
            </a:r>
            <a:r>
              <a:rPr sz="1000" spc="55" dirty="0">
                <a:solidFill>
                  <a:srgbClr val="48247C"/>
                </a:solidFill>
                <a:latin typeface="Montserrat"/>
                <a:cs typeface="Montserrat"/>
              </a:rPr>
              <a:t> </a:t>
            </a:r>
            <a:r>
              <a:rPr sz="1000" dirty="0">
                <a:solidFill>
                  <a:srgbClr val="48247C"/>
                </a:solidFill>
                <a:latin typeface="Montserrat"/>
                <a:cs typeface="Montserrat"/>
              </a:rPr>
              <a:t>believe</a:t>
            </a:r>
            <a:r>
              <a:rPr sz="1000" spc="75" dirty="0">
                <a:solidFill>
                  <a:srgbClr val="48247C"/>
                </a:solidFill>
                <a:latin typeface="Montserrat"/>
                <a:cs typeface="Montserrat"/>
              </a:rPr>
              <a:t> </a:t>
            </a:r>
            <a:r>
              <a:rPr sz="1000" dirty="0">
                <a:solidFill>
                  <a:srgbClr val="48247C"/>
                </a:solidFill>
                <a:latin typeface="Montserrat"/>
                <a:cs typeface="Montserrat"/>
              </a:rPr>
              <a:t>everyone</a:t>
            </a:r>
            <a:r>
              <a:rPr sz="1000" spc="60" dirty="0">
                <a:solidFill>
                  <a:srgbClr val="48247C"/>
                </a:solidFill>
                <a:latin typeface="Montserrat"/>
                <a:cs typeface="Montserrat"/>
              </a:rPr>
              <a:t> </a:t>
            </a:r>
            <a:r>
              <a:rPr sz="1000" dirty="0">
                <a:solidFill>
                  <a:srgbClr val="48247C"/>
                </a:solidFill>
                <a:latin typeface="Montserrat"/>
                <a:cs typeface="Montserrat"/>
              </a:rPr>
              <a:t>has</a:t>
            </a:r>
            <a:r>
              <a:rPr sz="1000" spc="100" dirty="0">
                <a:solidFill>
                  <a:srgbClr val="48247C"/>
                </a:solidFill>
                <a:latin typeface="Montserrat"/>
                <a:cs typeface="Montserrat"/>
              </a:rPr>
              <a:t> </a:t>
            </a:r>
            <a:r>
              <a:rPr sz="1000" dirty="0">
                <a:solidFill>
                  <a:srgbClr val="48247C"/>
                </a:solidFill>
                <a:latin typeface="Montserrat"/>
                <a:cs typeface="Montserrat"/>
              </a:rPr>
              <a:t>the</a:t>
            </a:r>
            <a:r>
              <a:rPr sz="1000" spc="60" dirty="0">
                <a:solidFill>
                  <a:srgbClr val="48247C"/>
                </a:solidFill>
                <a:latin typeface="Montserrat"/>
                <a:cs typeface="Montserrat"/>
              </a:rPr>
              <a:t> </a:t>
            </a:r>
            <a:r>
              <a:rPr sz="1000" dirty="0">
                <a:solidFill>
                  <a:srgbClr val="48247C"/>
                </a:solidFill>
                <a:latin typeface="Montserrat"/>
                <a:cs typeface="Montserrat"/>
              </a:rPr>
              <a:t>right</a:t>
            </a:r>
            <a:r>
              <a:rPr sz="1000" spc="75" dirty="0">
                <a:solidFill>
                  <a:srgbClr val="48247C"/>
                </a:solidFill>
                <a:latin typeface="Montserrat"/>
                <a:cs typeface="Montserrat"/>
              </a:rPr>
              <a:t> </a:t>
            </a:r>
            <a:r>
              <a:rPr sz="1000" dirty="0">
                <a:solidFill>
                  <a:srgbClr val="48247C"/>
                </a:solidFill>
                <a:latin typeface="Montserrat"/>
                <a:cs typeface="Montserrat"/>
              </a:rPr>
              <a:t>to</a:t>
            </a:r>
            <a:r>
              <a:rPr sz="1000" spc="70" dirty="0">
                <a:solidFill>
                  <a:srgbClr val="48247C"/>
                </a:solidFill>
                <a:latin typeface="Montserrat"/>
                <a:cs typeface="Montserrat"/>
              </a:rPr>
              <a:t> </a:t>
            </a:r>
            <a:r>
              <a:rPr sz="1000" dirty="0">
                <a:solidFill>
                  <a:srgbClr val="48247C"/>
                </a:solidFill>
                <a:latin typeface="Montserrat"/>
                <a:cs typeface="Montserrat"/>
              </a:rPr>
              <a:t>feel</a:t>
            </a:r>
            <a:r>
              <a:rPr sz="1000" spc="80" dirty="0">
                <a:solidFill>
                  <a:srgbClr val="48247C"/>
                </a:solidFill>
                <a:latin typeface="Montserrat"/>
                <a:cs typeface="Montserrat"/>
              </a:rPr>
              <a:t> </a:t>
            </a:r>
            <a:r>
              <a:rPr sz="1000" dirty="0">
                <a:solidFill>
                  <a:srgbClr val="48247C"/>
                </a:solidFill>
                <a:latin typeface="Montserrat"/>
                <a:cs typeface="Montserrat"/>
              </a:rPr>
              <a:t>safe</a:t>
            </a:r>
            <a:r>
              <a:rPr sz="1000" spc="60" dirty="0">
                <a:solidFill>
                  <a:srgbClr val="48247C"/>
                </a:solidFill>
                <a:latin typeface="Montserrat"/>
                <a:cs typeface="Montserrat"/>
              </a:rPr>
              <a:t> </a:t>
            </a:r>
            <a:r>
              <a:rPr sz="1000" dirty="0">
                <a:solidFill>
                  <a:srgbClr val="48247C"/>
                </a:solidFill>
                <a:latin typeface="Montserrat"/>
                <a:cs typeface="Montserrat"/>
              </a:rPr>
              <a:t>from</a:t>
            </a:r>
            <a:r>
              <a:rPr sz="1000" spc="25" dirty="0">
                <a:solidFill>
                  <a:srgbClr val="48247C"/>
                </a:solidFill>
                <a:latin typeface="Montserrat"/>
                <a:cs typeface="Montserrat"/>
              </a:rPr>
              <a:t> </a:t>
            </a:r>
            <a:r>
              <a:rPr sz="1000" dirty="0">
                <a:solidFill>
                  <a:srgbClr val="48247C"/>
                </a:solidFill>
                <a:latin typeface="Montserrat"/>
                <a:cs typeface="Montserrat"/>
              </a:rPr>
              <a:t>crime,</a:t>
            </a:r>
            <a:r>
              <a:rPr sz="1000" spc="60" dirty="0">
                <a:solidFill>
                  <a:srgbClr val="48247C"/>
                </a:solidFill>
                <a:latin typeface="Montserrat"/>
                <a:cs typeface="Montserrat"/>
              </a:rPr>
              <a:t> </a:t>
            </a:r>
            <a:r>
              <a:rPr sz="1000" dirty="0">
                <a:solidFill>
                  <a:srgbClr val="48247C"/>
                </a:solidFill>
                <a:latin typeface="Montserrat"/>
                <a:cs typeface="Montserrat"/>
              </a:rPr>
              <a:t>wherever</a:t>
            </a:r>
            <a:r>
              <a:rPr sz="1000" spc="75" dirty="0">
                <a:solidFill>
                  <a:srgbClr val="48247C"/>
                </a:solidFill>
                <a:latin typeface="Montserrat"/>
                <a:cs typeface="Montserrat"/>
              </a:rPr>
              <a:t> </a:t>
            </a:r>
            <a:r>
              <a:rPr sz="1000" dirty="0">
                <a:solidFill>
                  <a:srgbClr val="48247C"/>
                </a:solidFill>
                <a:latin typeface="Montserrat"/>
                <a:cs typeface="Montserrat"/>
              </a:rPr>
              <a:t>they</a:t>
            </a:r>
            <a:r>
              <a:rPr sz="1000" spc="120" dirty="0">
                <a:solidFill>
                  <a:srgbClr val="48247C"/>
                </a:solidFill>
                <a:latin typeface="Montserrat"/>
                <a:cs typeface="Montserrat"/>
              </a:rPr>
              <a:t> </a:t>
            </a:r>
            <a:r>
              <a:rPr sz="1000" spc="-10" dirty="0">
                <a:solidFill>
                  <a:srgbClr val="48247C"/>
                </a:solidFill>
                <a:latin typeface="Montserrat"/>
                <a:cs typeface="Montserrat"/>
              </a:rPr>
              <a:t>live, </a:t>
            </a:r>
            <a:r>
              <a:rPr sz="1000" dirty="0">
                <a:solidFill>
                  <a:srgbClr val="48247C"/>
                </a:solidFill>
                <a:latin typeface="Montserrat"/>
                <a:cs typeface="Montserrat"/>
              </a:rPr>
              <a:t>wherever</a:t>
            </a:r>
            <a:r>
              <a:rPr sz="1000" spc="80" dirty="0">
                <a:solidFill>
                  <a:srgbClr val="48247C"/>
                </a:solidFill>
                <a:latin typeface="Montserrat"/>
                <a:cs typeface="Montserrat"/>
              </a:rPr>
              <a:t> </a:t>
            </a:r>
            <a:r>
              <a:rPr sz="1000" dirty="0">
                <a:solidFill>
                  <a:srgbClr val="48247C"/>
                </a:solidFill>
                <a:latin typeface="Montserrat"/>
                <a:cs typeface="Montserrat"/>
              </a:rPr>
              <a:t>they</a:t>
            </a:r>
            <a:r>
              <a:rPr sz="1000" spc="135" dirty="0">
                <a:solidFill>
                  <a:srgbClr val="48247C"/>
                </a:solidFill>
                <a:latin typeface="Montserrat"/>
                <a:cs typeface="Montserrat"/>
              </a:rPr>
              <a:t> </a:t>
            </a:r>
            <a:r>
              <a:rPr sz="1000" dirty="0">
                <a:solidFill>
                  <a:srgbClr val="48247C"/>
                </a:solidFill>
                <a:latin typeface="Montserrat"/>
                <a:cs typeface="Montserrat"/>
              </a:rPr>
              <a:t>work,</a:t>
            </a:r>
            <a:r>
              <a:rPr sz="1000" spc="85" dirty="0">
                <a:solidFill>
                  <a:srgbClr val="48247C"/>
                </a:solidFill>
                <a:latin typeface="Montserrat"/>
                <a:cs typeface="Montserrat"/>
              </a:rPr>
              <a:t> </a:t>
            </a:r>
            <a:r>
              <a:rPr sz="1000" dirty="0">
                <a:solidFill>
                  <a:srgbClr val="48247C"/>
                </a:solidFill>
                <a:latin typeface="Montserrat"/>
                <a:cs typeface="Montserrat"/>
              </a:rPr>
              <a:t>for</a:t>
            </a:r>
            <a:r>
              <a:rPr sz="1000" spc="85" dirty="0">
                <a:solidFill>
                  <a:srgbClr val="48247C"/>
                </a:solidFill>
                <a:latin typeface="Montserrat"/>
                <a:cs typeface="Montserrat"/>
              </a:rPr>
              <a:t> </a:t>
            </a:r>
            <a:r>
              <a:rPr sz="1000" dirty="0">
                <a:solidFill>
                  <a:srgbClr val="48247C"/>
                </a:solidFill>
                <a:latin typeface="Montserrat"/>
                <a:cs typeface="Montserrat"/>
              </a:rPr>
              <a:t>ourselves</a:t>
            </a:r>
            <a:r>
              <a:rPr sz="1000" spc="95" dirty="0">
                <a:solidFill>
                  <a:srgbClr val="48247C"/>
                </a:solidFill>
                <a:latin typeface="Montserrat"/>
                <a:cs typeface="Montserrat"/>
              </a:rPr>
              <a:t> </a:t>
            </a:r>
            <a:r>
              <a:rPr sz="1000" dirty="0">
                <a:solidFill>
                  <a:srgbClr val="48247C"/>
                </a:solidFill>
                <a:latin typeface="Montserrat"/>
                <a:cs typeface="Montserrat"/>
              </a:rPr>
              <a:t>and</a:t>
            </a:r>
            <a:r>
              <a:rPr sz="1000" spc="60" dirty="0">
                <a:solidFill>
                  <a:srgbClr val="48247C"/>
                </a:solidFill>
                <a:latin typeface="Montserrat"/>
                <a:cs typeface="Montserrat"/>
              </a:rPr>
              <a:t> </a:t>
            </a:r>
            <a:r>
              <a:rPr sz="1000" dirty="0">
                <a:solidFill>
                  <a:srgbClr val="48247C"/>
                </a:solidFill>
                <a:latin typeface="Montserrat"/>
                <a:cs typeface="Montserrat"/>
              </a:rPr>
              <a:t>all</a:t>
            </a:r>
            <a:r>
              <a:rPr sz="1000" spc="90" dirty="0">
                <a:solidFill>
                  <a:srgbClr val="48247C"/>
                </a:solidFill>
                <a:latin typeface="Montserrat"/>
                <a:cs typeface="Montserrat"/>
              </a:rPr>
              <a:t> </a:t>
            </a:r>
            <a:r>
              <a:rPr sz="1000" dirty="0">
                <a:solidFill>
                  <a:srgbClr val="48247C"/>
                </a:solidFill>
                <a:latin typeface="Montserrat"/>
                <a:cs typeface="Montserrat"/>
              </a:rPr>
              <a:t>those</a:t>
            </a:r>
            <a:r>
              <a:rPr sz="1000" spc="85" dirty="0">
                <a:solidFill>
                  <a:srgbClr val="48247C"/>
                </a:solidFill>
                <a:latin typeface="Montserrat"/>
                <a:cs typeface="Montserrat"/>
              </a:rPr>
              <a:t> </a:t>
            </a:r>
            <a:r>
              <a:rPr sz="1000" dirty="0">
                <a:solidFill>
                  <a:srgbClr val="48247C"/>
                </a:solidFill>
                <a:latin typeface="Montserrat"/>
                <a:cs typeface="Montserrat"/>
              </a:rPr>
              <a:t>we</a:t>
            </a:r>
            <a:r>
              <a:rPr sz="1000" spc="65" dirty="0">
                <a:solidFill>
                  <a:srgbClr val="48247C"/>
                </a:solidFill>
                <a:latin typeface="Montserrat"/>
                <a:cs typeface="Montserrat"/>
              </a:rPr>
              <a:t> </a:t>
            </a:r>
            <a:r>
              <a:rPr sz="1000" dirty="0">
                <a:solidFill>
                  <a:srgbClr val="48247C"/>
                </a:solidFill>
                <a:latin typeface="Montserrat"/>
                <a:cs typeface="Montserrat"/>
              </a:rPr>
              <a:t>care</a:t>
            </a:r>
            <a:r>
              <a:rPr sz="1000" spc="50" dirty="0">
                <a:solidFill>
                  <a:srgbClr val="48247C"/>
                </a:solidFill>
                <a:latin typeface="Montserrat"/>
                <a:cs typeface="Montserrat"/>
              </a:rPr>
              <a:t> </a:t>
            </a:r>
            <a:r>
              <a:rPr sz="1000" spc="-10" dirty="0">
                <a:solidFill>
                  <a:srgbClr val="48247C"/>
                </a:solidFill>
                <a:latin typeface="Montserrat"/>
                <a:cs typeface="Montserrat"/>
              </a:rPr>
              <a:t>about.</a:t>
            </a:r>
            <a:endParaRPr sz="1000" dirty="0">
              <a:latin typeface="Montserrat"/>
              <a:cs typeface="Montserrat"/>
            </a:endParaRPr>
          </a:p>
          <a:p>
            <a:pPr marL="12700" marR="5080">
              <a:lnSpc>
                <a:spcPct val="100000"/>
              </a:lnSpc>
              <a:spcBef>
                <a:spcPts val="1200"/>
              </a:spcBef>
            </a:pPr>
            <a:r>
              <a:rPr sz="1000" dirty="0">
                <a:solidFill>
                  <a:srgbClr val="48247C"/>
                </a:solidFill>
                <a:latin typeface="Montserrat"/>
                <a:cs typeface="Montserrat"/>
              </a:rPr>
              <a:t>But</a:t>
            </a:r>
            <a:r>
              <a:rPr sz="1000" spc="50" dirty="0">
                <a:solidFill>
                  <a:srgbClr val="48247C"/>
                </a:solidFill>
                <a:latin typeface="Montserrat"/>
                <a:cs typeface="Montserrat"/>
              </a:rPr>
              <a:t> </a:t>
            </a:r>
            <a:r>
              <a:rPr sz="1000" dirty="0">
                <a:solidFill>
                  <a:srgbClr val="48247C"/>
                </a:solidFill>
                <a:latin typeface="Montserrat"/>
                <a:cs typeface="Montserrat"/>
              </a:rPr>
              <a:t>sometimes</a:t>
            </a:r>
            <a:r>
              <a:rPr sz="1000" spc="65" dirty="0">
                <a:solidFill>
                  <a:srgbClr val="48247C"/>
                </a:solidFill>
                <a:latin typeface="Montserrat"/>
                <a:cs typeface="Montserrat"/>
              </a:rPr>
              <a:t> </a:t>
            </a:r>
            <a:r>
              <a:rPr sz="1000" dirty="0">
                <a:solidFill>
                  <a:srgbClr val="48247C"/>
                </a:solidFill>
                <a:latin typeface="Montserrat"/>
                <a:cs typeface="Montserrat"/>
              </a:rPr>
              <a:t>people</a:t>
            </a:r>
            <a:r>
              <a:rPr sz="1000" spc="40" dirty="0">
                <a:solidFill>
                  <a:srgbClr val="48247C"/>
                </a:solidFill>
                <a:latin typeface="Montserrat"/>
                <a:cs typeface="Montserrat"/>
              </a:rPr>
              <a:t> </a:t>
            </a:r>
            <a:r>
              <a:rPr sz="1000" dirty="0">
                <a:solidFill>
                  <a:srgbClr val="48247C"/>
                </a:solidFill>
                <a:latin typeface="Montserrat"/>
                <a:cs typeface="Montserrat"/>
              </a:rPr>
              <a:t>might</a:t>
            </a:r>
            <a:r>
              <a:rPr sz="1000" spc="55" dirty="0">
                <a:solidFill>
                  <a:srgbClr val="48247C"/>
                </a:solidFill>
                <a:latin typeface="Montserrat"/>
                <a:cs typeface="Montserrat"/>
              </a:rPr>
              <a:t> </a:t>
            </a:r>
            <a:r>
              <a:rPr sz="1000" dirty="0">
                <a:solidFill>
                  <a:srgbClr val="48247C"/>
                </a:solidFill>
                <a:latin typeface="Montserrat"/>
                <a:cs typeface="Montserrat"/>
              </a:rPr>
              <a:t>be</a:t>
            </a:r>
            <a:r>
              <a:rPr sz="1000" spc="20" dirty="0">
                <a:solidFill>
                  <a:srgbClr val="48247C"/>
                </a:solidFill>
                <a:latin typeface="Montserrat"/>
                <a:cs typeface="Montserrat"/>
              </a:rPr>
              <a:t> </a:t>
            </a:r>
            <a:r>
              <a:rPr sz="1000" dirty="0">
                <a:solidFill>
                  <a:srgbClr val="48247C"/>
                </a:solidFill>
                <a:latin typeface="Montserrat"/>
                <a:cs typeface="Montserrat"/>
              </a:rPr>
              <a:t>worried about</a:t>
            </a:r>
            <a:r>
              <a:rPr sz="1000" spc="50" dirty="0">
                <a:solidFill>
                  <a:srgbClr val="48247C"/>
                </a:solidFill>
                <a:latin typeface="Montserrat"/>
                <a:cs typeface="Montserrat"/>
              </a:rPr>
              <a:t> </a:t>
            </a:r>
            <a:r>
              <a:rPr sz="1000" dirty="0">
                <a:solidFill>
                  <a:srgbClr val="48247C"/>
                </a:solidFill>
                <a:latin typeface="Montserrat"/>
                <a:cs typeface="Montserrat"/>
              </a:rPr>
              <a:t>a</a:t>
            </a:r>
            <a:r>
              <a:rPr sz="1000" spc="30" dirty="0">
                <a:solidFill>
                  <a:srgbClr val="48247C"/>
                </a:solidFill>
                <a:latin typeface="Montserrat"/>
                <a:cs typeface="Montserrat"/>
              </a:rPr>
              <a:t> </a:t>
            </a:r>
            <a:r>
              <a:rPr sz="1000" dirty="0">
                <a:solidFill>
                  <a:srgbClr val="48247C"/>
                </a:solidFill>
                <a:latin typeface="Montserrat"/>
                <a:cs typeface="Montserrat"/>
              </a:rPr>
              <a:t>crime,</a:t>
            </a:r>
            <a:r>
              <a:rPr sz="1000" spc="30" dirty="0">
                <a:solidFill>
                  <a:srgbClr val="48247C"/>
                </a:solidFill>
                <a:latin typeface="Montserrat"/>
                <a:cs typeface="Montserrat"/>
              </a:rPr>
              <a:t> </a:t>
            </a:r>
            <a:r>
              <a:rPr sz="1000" dirty="0">
                <a:solidFill>
                  <a:srgbClr val="48247C"/>
                </a:solidFill>
                <a:latin typeface="Montserrat"/>
                <a:cs typeface="Montserrat"/>
              </a:rPr>
              <a:t>or</a:t>
            </a:r>
            <a:r>
              <a:rPr sz="1000" spc="55" dirty="0">
                <a:solidFill>
                  <a:srgbClr val="48247C"/>
                </a:solidFill>
                <a:latin typeface="Montserrat"/>
                <a:cs typeface="Montserrat"/>
              </a:rPr>
              <a:t> </a:t>
            </a:r>
            <a:r>
              <a:rPr sz="1000" dirty="0">
                <a:solidFill>
                  <a:srgbClr val="48247C"/>
                </a:solidFill>
                <a:latin typeface="Montserrat"/>
                <a:cs typeface="Montserrat"/>
              </a:rPr>
              <a:t>something</a:t>
            </a:r>
            <a:r>
              <a:rPr sz="1000" spc="35" dirty="0">
                <a:solidFill>
                  <a:srgbClr val="48247C"/>
                </a:solidFill>
                <a:latin typeface="Montserrat"/>
                <a:cs typeface="Montserrat"/>
              </a:rPr>
              <a:t> </a:t>
            </a:r>
            <a:r>
              <a:rPr sz="1000" spc="-10" dirty="0">
                <a:solidFill>
                  <a:srgbClr val="48247C"/>
                </a:solidFill>
                <a:latin typeface="Montserrat"/>
                <a:cs typeface="Montserrat"/>
              </a:rPr>
              <a:t>that’s </a:t>
            </a:r>
            <a:r>
              <a:rPr sz="1000" dirty="0">
                <a:solidFill>
                  <a:srgbClr val="48247C"/>
                </a:solidFill>
                <a:latin typeface="Montserrat"/>
                <a:cs typeface="Montserrat"/>
              </a:rPr>
              <a:t>wrong,</a:t>
            </a:r>
            <a:r>
              <a:rPr sz="1000" spc="55" dirty="0">
                <a:solidFill>
                  <a:srgbClr val="48247C"/>
                </a:solidFill>
                <a:latin typeface="Montserrat"/>
                <a:cs typeface="Montserrat"/>
              </a:rPr>
              <a:t> </a:t>
            </a:r>
            <a:r>
              <a:rPr sz="1000" dirty="0">
                <a:solidFill>
                  <a:srgbClr val="48247C"/>
                </a:solidFill>
                <a:latin typeface="Montserrat"/>
                <a:cs typeface="Montserrat"/>
              </a:rPr>
              <a:t>and</a:t>
            </a:r>
            <a:r>
              <a:rPr sz="1000" spc="35" dirty="0">
                <a:solidFill>
                  <a:srgbClr val="48247C"/>
                </a:solidFill>
                <a:latin typeface="Montserrat"/>
                <a:cs typeface="Montserrat"/>
              </a:rPr>
              <a:t> </a:t>
            </a:r>
            <a:r>
              <a:rPr sz="1000" dirty="0">
                <a:solidFill>
                  <a:srgbClr val="48247C"/>
                </a:solidFill>
                <a:latin typeface="Montserrat"/>
                <a:cs typeface="Montserrat"/>
              </a:rPr>
              <a:t>want</a:t>
            </a:r>
            <a:r>
              <a:rPr sz="1000" spc="60" dirty="0">
                <a:solidFill>
                  <a:srgbClr val="48247C"/>
                </a:solidFill>
                <a:latin typeface="Montserrat"/>
                <a:cs typeface="Montserrat"/>
              </a:rPr>
              <a:t> </a:t>
            </a:r>
            <a:r>
              <a:rPr sz="1000" dirty="0">
                <a:solidFill>
                  <a:srgbClr val="48247C"/>
                </a:solidFill>
                <a:latin typeface="Montserrat"/>
                <a:cs typeface="Montserrat"/>
              </a:rPr>
              <a:t>to</a:t>
            </a:r>
            <a:r>
              <a:rPr sz="1000" spc="60" dirty="0">
                <a:solidFill>
                  <a:srgbClr val="48247C"/>
                </a:solidFill>
                <a:latin typeface="Montserrat"/>
                <a:cs typeface="Montserrat"/>
              </a:rPr>
              <a:t> </a:t>
            </a:r>
            <a:r>
              <a:rPr sz="1000" dirty="0">
                <a:solidFill>
                  <a:srgbClr val="48247C"/>
                </a:solidFill>
                <a:latin typeface="Montserrat"/>
                <a:cs typeface="Montserrat"/>
              </a:rPr>
              <a:t>pass</a:t>
            </a:r>
            <a:r>
              <a:rPr sz="1000" spc="70" dirty="0">
                <a:solidFill>
                  <a:srgbClr val="48247C"/>
                </a:solidFill>
                <a:latin typeface="Montserrat"/>
                <a:cs typeface="Montserrat"/>
              </a:rPr>
              <a:t> </a:t>
            </a:r>
            <a:r>
              <a:rPr sz="1000" dirty="0">
                <a:solidFill>
                  <a:srgbClr val="48247C"/>
                </a:solidFill>
                <a:latin typeface="Montserrat"/>
                <a:cs typeface="Montserrat"/>
              </a:rPr>
              <a:t>on</a:t>
            </a:r>
            <a:r>
              <a:rPr sz="1000" spc="45" dirty="0">
                <a:solidFill>
                  <a:srgbClr val="48247C"/>
                </a:solidFill>
                <a:latin typeface="Montserrat"/>
                <a:cs typeface="Montserrat"/>
              </a:rPr>
              <a:t> </a:t>
            </a:r>
            <a:r>
              <a:rPr sz="1000" dirty="0">
                <a:solidFill>
                  <a:srgbClr val="48247C"/>
                </a:solidFill>
                <a:latin typeface="Montserrat"/>
                <a:cs typeface="Montserrat"/>
              </a:rPr>
              <a:t>information.</a:t>
            </a:r>
            <a:r>
              <a:rPr sz="1000" spc="95" dirty="0">
                <a:solidFill>
                  <a:srgbClr val="48247C"/>
                </a:solidFill>
                <a:latin typeface="Montserrat"/>
                <a:cs typeface="Montserrat"/>
              </a:rPr>
              <a:t> </a:t>
            </a:r>
            <a:r>
              <a:rPr sz="1000" dirty="0">
                <a:solidFill>
                  <a:srgbClr val="48247C"/>
                </a:solidFill>
                <a:latin typeface="Montserrat"/>
                <a:cs typeface="Montserrat"/>
              </a:rPr>
              <a:t>Which</a:t>
            </a:r>
            <a:r>
              <a:rPr sz="1000" spc="35" dirty="0">
                <a:solidFill>
                  <a:srgbClr val="48247C"/>
                </a:solidFill>
                <a:latin typeface="Montserrat"/>
                <a:cs typeface="Montserrat"/>
              </a:rPr>
              <a:t> </a:t>
            </a:r>
            <a:r>
              <a:rPr sz="1000" dirty="0">
                <a:solidFill>
                  <a:srgbClr val="48247C"/>
                </a:solidFill>
                <a:latin typeface="Montserrat"/>
                <a:cs typeface="Montserrat"/>
              </a:rPr>
              <a:t>is</a:t>
            </a:r>
            <a:r>
              <a:rPr sz="1000" spc="85" dirty="0">
                <a:solidFill>
                  <a:srgbClr val="48247C"/>
                </a:solidFill>
                <a:latin typeface="Montserrat"/>
                <a:cs typeface="Montserrat"/>
              </a:rPr>
              <a:t> </a:t>
            </a:r>
            <a:r>
              <a:rPr sz="1000" dirty="0">
                <a:solidFill>
                  <a:srgbClr val="48247C"/>
                </a:solidFill>
                <a:latin typeface="Montserrat"/>
                <a:cs typeface="Montserrat"/>
              </a:rPr>
              <a:t>why</a:t>
            </a:r>
            <a:r>
              <a:rPr sz="1000" spc="105" dirty="0">
                <a:solidFill>
                  <a:srgbClr val="48247C"/>
                </a:solidFill>
                <a:latin typeface="Montserrat"/>
                <a:cs typeface="Montserrat"/>
              </a:rPr>
              <a:t> </a:t>
            </a:r>
            <a:r>
              <a:rPr sz="1000" dirty="0">
                <a:solidFill>
                  <a:srgbClr val="48247C"/>
                </a:solidFill>
                <a:latin typeface="Montserrat"/>
                <a:cs typeface="Montserrat"/>
              </a:rPr>
              <a:t>it’s</a:t>
            </a:r>
            <a:r>
              <a:rPr sz="1000" spc="85" dirty="0">
                <a:solidFill>
                  <a:srgbClr val="48247C"/>
                </a:solidFill>
                <a:latin typeface="Montserrat"/>
                <a:cs typeface="Montserrat"/>
              </a:rPr>
              <a:t> </a:t>
            </a:r>
            <a:r>
              <a:rPr sz="1000" dirty="0">
                <a:solidFill>
                  <a:srgbClr val="48247C"/>
                </a:solidFill>
                <a:latin typeface="Montserrat"/>
                <a:cs typeface="Montserrat"/>
              </a:rPr>
              <a:t>good</a:t>
            </a:r>
            <a:r>
              <a:rPr sz="1000" spc="35" dirty="0">
                <a:solidFill>
                  <a:srgbClr val="48247C"/>
                </a:solidFill>
                <a:latin typeface="Montserrat"/>
                <a:cs typeface="Montserrat"/>
              </a:rPr>
              <a:t> </a:t>
            </a:r>
            <a:r>
              <a:rPr sz="1000" dirty="0">
                <a:solidFill>
                  <a:srgbClr val="48247C"/>
                </a:solidFill>
                <a:latin typeface="Montserrat"/>
                <a:cs typeface="Montserrat"/>
              </a:rPr>
              <a:t>to</a:t>
            </a:r>
            <a:r>
              <a:rPr sz="1000" spc="55" dirty="0">
                <a:solidFill>
                  <a:srgbClr val="48247C"/>
                </a:solidFill>
                <a:latin typeface="Montserrat"/>
                <a:cs typeface="Montserrat"/>
              </a:rPr>
              <a:t> </a:t>
            </a:r>
            <a:r>
              <a:rPr sz="1000" dirty="0">
                <a:solidFill>
                  <a:srgbClr val="48247C"/>
                </a:solidFill>
                <a:latin typeface="Montserrat"/>
                <a:cs typeface="Montserrat"/>
              </a:rPr>
              <a:t>know</a:t>
            </a:r>
            <a:r>
              <a:rPr sz="1000" spc="85" dirty="0">
                <a:solidFill>
                  <a:srgbClr val="48247C"/>
                </a:solidFill>
                <a:latin typeface="Montserrat"/>
                <a:cs typeface="Montserrat"/>
              </a:rPr>
              <a:t> </a:t>
            </a:r>
            <a:r>
              <a:rPr sz="1000" spc="-20" dirty="0">
                <a:solidFill>
                  <a:srgbClr val="48247C"/>
                </a:solidFill>
                <a:latin typeface="Montserrat"/>
                <a:cs typeface="Montserrat"/>
              </a:rPr>
              <a:t>they </a:t>
            </a:r>
            <a:r>
              <a:rPr sz="1000" dirty="0">
                <a:solidFill>
                  <a:srgbClr val="48247C"/>
                </a:solidFill>
                <a:latin typeface="Montserrat"/>
                <a:cs typeface="Montserrat"/>
              </a:rPr>
              <a:t>can</a:t>
            </a:r>
            <a:r>
              <a:rPr sz="1000" spc="75" dirty="0">
                <a:solidFill>
                  <a:srgbClr val="48247C"/>
                </a:solidFill>
                <a:latin typeface="Montserrat"/>
                <a:cs typeface="Montserrat"/>
              </a:rPr>
              <a:t> </a:t>
            </a:r>
            <a:r>
              <a:rPr sz="1000" dirty="0">
                <a:solidFill>
                  <a:srgbClr val="48247C"/>
                </a:solidFill>
                <a:latin typeface="Montserrat"/>
                <a:cs typeface="Montserrat"/>
              </a:rPr>
              <a:t>always</a:t>
            </a:r>
            <a:r>
              <a:rPr sz="1000" spc="125" dirty="0">
                <a:solidFill>
                  <a:srgbClr val="48247C"/>
                </a:solidFill>
                <a:latin typeface="Montserrat"/>
                <a:cs typeface="Montserrat"/>
              </a:rPr>
              <a:t> </a:t>
            </a:r>
            <a:r>
              <a:rPr sz="1000" dirty="0">
                <a:solidFill>
                  <a:srgbClr val="48247C"/>
                </a:solidFill>
                <a:latin typeface="Montserrat"/>
                <a:cs typeface="Montserrat"/>
              </a:rPr>
              <a:t>trust</a:t>
            </a:r>
            <a:r>
              <a:rPr sz="1000" spc="100" dirty="0">
                <a:solidFill>
                  <a:srgbClr val="48247C"/>
                </a:solidFill>
                <a:latin typeface="Montserrat"/>
                <a:cs typeface="Montserrat"/>
              </a:rPr>
              <a:t> </a:t>
            </a:r>
            <a:r>
              <a:rPr sz="1000" spc="-10" dirty="0">
                <a:solidFill>
                  <a:srgbClr val="48247C"/>
                </a:solidFill>
                <a:latin typeface="Montserrat"/>
                <a:cs typeface="Montserrat"/>
              </a:rPr>
              <a:t>Crimestoppers.</a:t>
            </a:r>
            <a:endParaRPr sz="1000" dirty="0">
              <a:latin typeface="Montserrat"/>
              <a:cs typeface="Montserrat"/>
            </a:endParaRPr>
          </a:p>
          <a:p>
            <a:pPr marL="12700" marR="154305">
              <a:lnSpc>
                <a:spcPct val="100000"/>
              </a:lnSpc>
              <a:spcBef>
                <a:spcPts val="1200"/>
              </a:spcBef>
            </a:pPr>
            <a:r>
              <a:rPr sz="1000" dirty="0">
                <a:solidFill>
                  <a:srgbClr val="48247C"/>
                </a:solidFill>
                <a:latin typeface="Montserrat"/>
                <a:cs typeface="Montserrat"/>
              </a:rPr>
              <a:t>We’re</a:t>
            </a:r>
            <a:r>
              <a:rPr sz="1000" spc="35" dirty="0">
                <a:solidFill>
                  <a:srgbClr val="48247C"/>
                </a:solidFill>
                <a:latin typeface="Montserrat"/>
                <a:cs typeface="Montserrat"/>
              </a:rPr>
              <a:t> </a:t>
            </a:r>
            <a:r>
              <a:rPr sz="1000" dirty="0">
                <a:solidFill>
                  <a:srgbClr val="48247C"/>
                </a:solidFill>
                <a:latin typeface="Montserrat"/>
                <a:cs typeface="Montserrat"/>
              </a:rPr>
              <a:t>an</a:t>
            </a:r>
            <a:r>
              <a:rPr sz="1000" spc="35" dirty="0">
                <a:solidFill>
                  <a:srgbClr val="48247C"/>
                </a:solidFill>
                <a:latin typeface="Montserrat"/>
                <a:cs typeface="Montserrat"/>
              </a:rPr>
              <a:t> </a:t>
            </a:r>
            <a:r>
              <a:rPr sz="1000" dirty="0">
                <a:solidFill>
                  <a:srgbClr val="48247C"/>
                </a:solidFill>
                <a:latin typeface="Montserrat"/>
                <a:cs typeface="Montserrat"/>
              </a:rPr>
              <a:t>independent</a:t>
            </a:r>
            <a:r>
              <a:rPr sz="1000" spc="80" dirty="0">
                <a:solidFill>
                  <a:srgbClr val="48247C"/>
                </a:solidFill>
                <a:latin typeface="Montserrat"/>
                <a:cs typeface="Montserrat"/>
              </a:rPr>
              <a:t> </a:t>
            </a:r>
            <a:r>
              <a:rPr sz="1000" dirty="0">
                <a:solidFill>
                  <a:srgbClr val="48247C"/>
                </a:solidFill>
                <a:latin typeface="Montserrat"/>
                <a:cs typeface="Montserrat"/>
              </a:rPr>
              <a:t>charity</a:t>
            </a:r>
            <a:r>
              <a:rPr sz="1000" spc="75" dirty="0">
                <a:solidFill>
                  <a:srgbClr val="48247C"/>
                </a:solidFill>
                <a:latin typeface="Montserrat"/>
                <a:cs typeface="Montserrat"/>
              </a:rPr>
              <a:t> </a:t>
            </a:r>
            <a:r>
              <a:rPr sz="1000" dirty="0">
                <a:solidFill>
                  <a:srgbClr val="48247C"/>
                </a:solidFill>
                <a:latin typeface="Montserrat"/>
                <a:cs typeface="Montserrat"/>
              </a:rPr>
              <a:t>that</a:t>
            </a:r>
            <a:r>
              <a:rPr sz="1000" spc="65" dirty="0">
                <a:solidFill>
                  <a:srgbClr val="48247C"/>
                </a:solidFill>
                <a:latin typeface="Montserrat"/>
                <a:cs typeface="Montserrat"/>
              </a:rPr>
              <a:t> </a:t>
            </a:r>
            <a:r>
              <a:rPr sz="1000" dirty="0">
                <a:solidFill>
                  <a:srgbClr val="48247C"/>
                </a:solidFill>
                <a:latin typeface="Montserrat"/>
                <a:cs typeface="Montserrat"/>
              </a:rPr>
              <a:t>gives</a:t>
            </a:r>
            <a:r>
              <a:rPr sz="1000" spc="75" dirty="0">
                <a:solidFill>
                  <a:srgbClr val="48247C"/>
                </a:solidFill>
                <a:latin typeface="Montserrat"/>
                <a:cs typeface="Montserrat"/>
              </a:rPr>
              <a:t> </a:t>
            </a:r>
            <a:r>
              <a:rPr sz="1000" dirty="0">
                <a:solidFill>
                  <a:srgbClr val="48247C"/>
                </a:solidFill>
                <a:latin typeface="Montserrat"/>
                <a:cs typeface="Montserrat"/>
              </a:rPr>
              <a:t>people</a:t>
            </a:r>
            <a:r>
              <a:rPr sz="1000" spc="40" dirty="0">
                <a:solidFill>
                  <a:srgbClr val="48247C"/>
                </a:solidFill>
                <a:latin typeface="Montserrat"/>
                <a:cs typeface="Montserrat"/>
              </a:rPr>
              <a:t> </a:t>
            </a:r>
            <a:r>
              <a:rPr sz="1000" dirty="0">
                <a:solidFill>
                  <a:srgbClr val="48247C"/>
                </a:solidFill>
                <a:latin typeface="Montserrat"/>
                <a:cs typeface="Montserrat"/>
              </a:rPr>
              <a:t>the</a:t>
            </a:r>
            <a:r>
              <a:rPr sz="1000" spc="50" dirty="0">
                <a:solidFill>
                  <a:srgbClr val="48247C"/>
                </a:solidFill>
                <a:latin typeface="Montserrat"/>
                <a:cs typeface="Montserrat"/>
              </a:rPr>
              <a:t> </a:t>
            </a:r>
            <a:r>
              <a:rPr sz="1000" dirty="0">
                <a:solidFill>
                  <a:srgbClr val="48247C"/>
                </a:solidFill>
                <a:latin typeface="Montserrat"/>
                <a:cs typeface="Montserrat"/>
              </a:rPr>
              <a:t>power</a:t>
            </a:r>
            <a:r>
              <a:rPr sz="1000" spc="70" dirty="0">
                <a:solidFill>
                  <a:srgbClr val="48247C"/>
                </a:solidFill>
                <a:latin typeface="Montserrat"/>
                <a:cs typeface="Montserrat"/>
              </a:rPr>
              <a:t> </a:t>
            </a:r>
            <a:r>
              <a:rPr sz="1000" dirty="0">
                <a:solidFill>
                  <a:srgbClr val="48247C"/>
                </a:solidFill>
                <a:latin typeface="Montserrat"/>
                <a:cs typeface="Montserrat"/>
              </a:rPr>
              <a:t>to</a:t>
            </a:r>
            <a:r>
              <a:rPr sz="1000" spc="35" dirty="0">
                <a:solidFill>
                  <a:srgbClr val="48247C"/>
                </a:solidFill>
                <a:latin typeface="Montserrat"/>
                <a:cs typeface="Montserrat"/>
              </a:rPr>
              <a:t> </a:t>
            </a:r>
            <a:r>
              <a:rPr sz="1000" dirty="0">
                <a:solidFill>
                  <a:srgbClr val="48247C"/>
                </a:solidFill>
                <a:latin typeface="Montserrat"/>
                <a:cs typeface="Montserrat"/>
              </a:rPr>
              <a:t>speak</a:t>
            </a:r>
            <a:r>
              <a:rPr sz="1000" spc="70" dirty="0">
                <a:solidFill>
                  <a:srgbClr val="48247C"/>
                </a:solidFill>
                <a:latin typeface="Montserrat"/>
                <a:cs typeface="Montserrat"/>
              </a:rPr>
              <a:t> </a:t>
            </a:r>
            <a:r>
              <a:rPr sz="1000" dirty="0">
                <a:solidFill>
                  <a:srgbClr val="48247C"/>
                </a:solidFill>
                <a:latin typeface="Montserrat"/>
                <a:cs typeface="Montserrat"/>
              </a:rPr>
              <a:t>up</a:t>
            </a:r>
            <a:r>
              <a:rPr sz="1000" spc="25" dirty="0">
                <a:solidFill>
                  <a:srgbClr val="48247C"/>
                </a:solidFill>
                <a:latin typeface="Montserrat"/>
                <a:cs typeface="Montserrat"/>
              </a:rPr>
              <a:t> </a:t>
            </a:r>
            <a:r>
              <a:rPr sz="1000" spc="-25" dirty="0">
                <a:solidFill>
                  <a:srgbClr val="48247C"/>
                </a:solidFill>
                <a:latin typeface="Montserrat"/>
                <a:cs typeface="Montserrat"/>
              </a:rPr>
              <a:t>and </a:t>
            </a:r>
            <a:r>
              <a:rPr sz="1000" dirty="0">
                <a:solidFill>
                  <a:srgbClr val="48247C"/>
                </a:solidFill>
                <a:latin typeface="Montserrat"/>
                <a:cs typeface="Montserrat"/>
              </a:rPr>
              <a:t>stop</a:t>
            </a:r>
            <a:r>
              <a:rPr sz="1000" spc="20" dirty="0">
                <a:solidFill>
                  <a:srgbClr val="48247C"/>
                </a:solidFill>
                <a:latin typeface="Montserrat"/>
                <a:cs typeface="Montserrat"/>
              </a:rPr>
              <a:t> </a:t>
            </a:r>
            <a:r>
              <a:rPr sz="1000" dirty="0">
                <a:solidFill>
                  <a:srgbClr val="48247C"/>
                </a:solidFill>
                <a:latin typeface="Montserrat"/>
                <a:cs typeface="Montserrat"/>
              </a:rPr>
              <a:t>crime,</a:t>
            </a:r>
            <a:r>
              <a:rPr sz="1000" spc="40" dirty="0">
                <a:solidFill>
                  <a:srgbClr val="48247C"/>
                </a:solidFill>
                <a:latin typeface="Montserrat"/>
                <a:cs typeface="Montserrat"/>
              </a:rPr>
              <a:t> </a:t>
            </a:r>
            <a:r>
              <a:rPr sz="1000" dirty="0">
                <a:solidFill>
                  <a:srgbClr val="48247C"/>
                </a:solidFill>
                <a:latin typeface="Montserrat"/>
                <a:cs typeface="Montserrat"/>
              </a:rPr>
              <a:t>100%</a:t>
            </a:r>
            <a:r>
              <a:rPr sz="1000" spc="45" dirty="0">
                <a:solidFill>
                  <a:srgbClr val="48247C"/>
                </a:solidFill>
                <a:latin typeface="Montserrat"/>
                <a:cs typeface="Montserrat"/>
              </a:rPr>
              <a:t> </a:t>
            </a:r>
            <a:r>
              <a:rPr sz="1000" dirty="0">
                <a:solidFill>
                  <a:srgbClr val="48247C"/>
                </a:solidFill>
                <a:latin typeface="Montserrat"/>
                <a:cs typeface="Montserrat"/>
              </a:rPr>
              <a:t>anonymously.</a:t>
            </a:r>
            <a:r>
              <a:rPr sz="1000" spc="85" dirty="0">
                <a:solidFill>
                  <a:srgbClr val="48247C"/>
                </a:solidFill>
                <a:latin typeface="Montserrat"/>
                <a:cs typeface="Montserrat"/>
              </a:rPr>
              <a:t> </a:t>
            </a:r>
            <a:r>
              <a:rPr sz="1000" dirty="0">
                <a:solidFill>
                  <a:srgbClr val="48247C"/>
                </a:solidFill>
                <a:latin typeface="Montserrat"/>
                <a:cs typeface="Montserrat"/>
              </a:rPr>
              <a:t>By</a:t>
            </a:r>
            <a:r>
              <a:rPr sz="1000" spc="95" dirty="0">
                <a:solidFill>
                  <a:srgbClr val="48247C"/>
                </a:solidFill>
                <a:latin typeface="Montserrat"/>
                <a:cs typeface="Montserrat"/>
              </a:rPr>
              <a:t> </a:t>
            </a:r>
            <a:r>
              <a:rPr sz="1000" dirty="0">
                <a:solidFill>
                  <a:srgbClr val="48247C"/>
                </a:solidFill>
                <a:latin typeface="Montserrat"/>
                <a:cs typeface="Montserrat"/>
              </a:rPr>
              <a:t>phone</a:t>
            </a:r>
            <a:r>
              <a:rPr sz="1000" spc="35" dirty="0">
                <a:solidFill>
                  <a:srgbClr val="48247C"/>
                </a:solidFill>
                <a:latin typeface="Montserrat"/>
                <a:cs typeface="Montserrat"/>
              </a:rPr>
              <a:t> </a:t>
            </a:r>
            <a:r>
              <a:rPr sz="1000" dirty="0">
                <a:solidFill>
                  <a:srgbClr val="48247C"/>
                </a:solidFill>
                <a:latin typeface="Montserrat"/>
                <a:cs typeface="Montserrat"/>
              </a:rPr>
              <a:t>and</a:t>
            </a:r>
            <a:r>
              <a:rPr sz="1000" spc="30" dirty="0">
                <a:solidFill>
                  <a:srgbClr val="48247C"/>
                </a:solidFill>
                <a:latin typeface="Montserrat"/>
                <a:cs typeface="Montserrat"/>
              </a:rPr>
              <a:t> </a:t>
            </a:r>
            <a:r>
              <a:rPr sz="1000" dirty="0">
                <a:solidFill>
                  <a:srgbClr val="48247C"/>
                </a:solidFill>
                <a:latin typeface="Montserrat"/>
                <a:cs typeface="Montserrat"/>
              </a:rPr>
              <a:t>online,</a:t>
            </a:r>
            <a:r>
              <a:rPr sz="1000" spc="45" dirty="0">
                <a:solidFill>
                  <a:srgbClr val="48247C"/>
                </a:solidFill>
                <a:latin typeface="Montserrat"/>
                <a:cs typeface="Montserrat"/>
              </a:rPr>
              <a:t> </a:t>
            </a:r>
            <a:r>
              <a:rPr sz="1000" dirty="0">
                <a:solidFill>
                  <a:srgbClr val="48247C"/>
                </a:solidFill>
                <a:latin typeface="Montserrat"/>
                <a:cs typeface="Montserrat"/>
              </a:rPr>
              <a:t>24/7,</a:t>
            </a:r>
            <a:r>
              <a:rPr sz="1000" spc="60" dirty="0">
                <a:solidFill>
                  <a:srgbClr val="48247C"/>
                </a:solidFill>
                <a:latin typeface="Montserrat"/>
                <a:cs typeface="Montserrat"/>
              </a:rPr>
              <a:t> </a:t>
            </a:r>
            <a:r>
              <a:rPr sz="1000" dirty="0">
                <a:solidFill>
                  <a:srgbClr val="48247C"/>
                </a:solidFill>
                <a:latin typeface="Montserrat"/>
                <a:cs typeface="Montserrat"/>
              </a:rPr>
              <a:t>365</a:t>
            </a:r>
            <a:r>
              <a:rPr sz="1000" spc="5" dirty="0">
                <a:solidFill>
                  <a:srgbClr val="48247C"/>
                </a:solidFill>
                <a:latin typeface="Montserrat"/>
                <a:cs typeface="Montserrat"/>
              </a:rPr>
              <a:t> </a:t>
            </a:r>
            <a:r>
              <a:rPr sz="1000" dirty="0">
                <a:solidFill>
                  <a:srgbClr val="48247C"/>
                </a:solidFill>
                <a:latin typeface="Montserrat"/>
                <a:cs typeface="Montserrat"/>
              </a:rPr>
              <a:t>days</a:t>
            </a:r>
            <a:r>
              <a:rPr sz="1000" spc="90" dirty="0">
                <a:solidFill>
                  <a:srgbClr val="48247C"/>
                </a:solidFill>
                <a:latin typeface="Montserrat"/>
                <a:cs typeface="Montserrat"/>
              </a:rPr>
              <a:t> </a:t>
            </a:r>
            <a:r>
              <a:rPr sz="1000" dirty="0">
                <a:solidFill>
                  <a:srgbClr val="48247C"/>
                </a:solidFill>
                <a:latin typeface="Montserrat"/>
                <a:cs typeface="Montserrat"/>
              </a:rPr>
              <a:t>a</a:t>
            </a:r>
            <a:r>
              <a:rPr sz="1000" spc="30" dirty="0">
                <a:solidFill>
                  <a:srgbClr val="48247C"/>
                </a:solidFill>
                <a:latin typeface="Montserrat"/>
                <a:cs typeface="Montserrat"/>
              </a:rPr>
              <a:t> </a:t>
            </a:r>
            <a:r>
              <a:rPr sz="1000" spc="-20" dirty="0">
                <a:solidFill>
                  <a:srgbClr val="48247C"/>
                </a:solidFill>
                <a:latin typeface="Montserrat"/>
                <a:cs typeface="Montserrat"/>
              </a:rPr>
              <a:t>year.</a:t>
            </a:r>
            <a:endParaRPr sz="1000" dirty="0">
              <a:latin typeface="Montserrat"/>
              <a:cs typeface="Montserrat"/>
            </a:endParaRPr>
          </a:p>
          <a:p>
            <a:pPr marL="12700" marR="1584325">
              <a:lnSpc>
                <a:spcPct val="200000"/>
              </a:lnSpc>
            </a:pPr>
            <a:r>
              <a:rPr sz="1000" dirty="0">
                <a:solidFill>
                  <a:srgbClr val="48247C"/>
                </a:solidFill>
                <a:latin typeface="Montserrat"/>
                <a:cs typeface="Montserrat"/>
              </a:rPr>
              <a:t>No</a:t>
            </a:r>
            <a:r>
              <a:rPr sz="1000" spc="45" dirty="0">
                <a:solidFill>
                  <a:srgbClr val="48247C"/>
                </a:solidFill>
                <a:latin typeface="Montserrat"/>
                <a:cs typeface="Montserrat"/>
              </a:rPr>
              <a:t> </a:t>
            </a:r>
            <a:r>
              <a:rPr sz="1000" dirty="0">
                <a:solidFill>
                  <a:srgbClr val="48247C"/>
                </a:solidFill>
                <a:latin typeface="Montserrat"/>
                <a:cs typeface="Montserrat"/>
              </a:rPr>
              <a:t>police</a:t>
            </a:r>
            <a:r>
              <a:rPr sz="1000" spc="65" dirty="0">
                <a:solidFill>
                  <a:srgbClr val="48247C"/>
                </a:solidFill>
                <a:latin typeface="Montserrat"/>
                <a:cs typeface="Montserrat"/>
              </a:rPr>
              <a:t> </a:t>
            </a:r>
            <a:r>
              <a:rPr sz="1000" dirty="0">
                <a:solidFill>
                  <a:srgbClr val="48247C"/>
                </a:solidFill>
                <a:latin typeface="Montserrat"/>
                <a:cs typeface="Montserrat"/>
              </a:rPr>
              <a:t>contact.</a:t>
            </a:r>
            <a:r>
              <a:rPr sz="1000" spc="75" dirty="0">
                <a:solidFill>
                  <a:srgbClr val="48247C"/>
                </a:solidFill>
                <a:latin typeface="Montserrat"/>
                <a:cs typeface="Montserrat"/>
              </a:rPr>
              <a:t> </a:t>
            </a:r>
            <a:r>
              <a:rPr sz="1000" dirty="0">
                <a:solidFill>
                  <a:srgbClr val="48247C"/>
                </a:solidFill>
                <a:latin typeface="Montserrat"/>
                <a:cs typeface="Montserrat"/>
              </a:rPr>
              <a:t>No</a:t>
            </a:r>
            <a:r>
              <a:rPr sz="1000" spc="65" dirty="0">
                <a:solidFill>
                  <a:srgbClr val="48247C"/>
                </a:solidFill>
                <a:latin typeface="Montserrat"/>
                <a:cs typeface="Montserrat"/>
              </a:rPr>
              <a:t> </a:t>
            </a:r>
            <a:r>
              <a:rPr sz="1000" dirty="0">
                <a:solidFill>
                  <a:srgbClr val="48247C"/>
                </a:solidFill>
                <a:latin typeface="Montserrat"/>
                <a:cs typeface="Montserrat"/>
              </a:rPr>
              <a:t>witness</a:t>
            </a:r>
            <a:r>
              <a:rPr sz="1000" spc="85" dirty="0">
                <a:solidFill>
                  <a:srgbClr val="48247C"/>
                </a:solidFill>
                <a:latin typeface="Montserrat"/>
                <a:cs typeface="Montserrat"/>
              </a:rPr>
              <a:t> </a:t>
            </a:r>
            <a:r>
              <a:rPr sz="1000" dirty="0">
                <a:solidFill>
                  <a:srgbClr val="48247C"/>
                </a:solidFill>
                <a:latin typeface="Montserrat"/>
                <a:cs typeface="Montserrat"/>
              </a:rPr>
              <a:t>statements.</a:t>
            </a:r>
            <a:r>
              <a:rPr sz="1000" spc="90" dirty="0">
                <a:solidFill>
                  <a:srgbClr val="48247C"/>
                </a:solidFill>
                <a:latin typeface="Montserrat"/>
                <a:cs typeface="Montserrat"/>
              </a:rPr>
              <a:t> </a:t>
            </a:r>
            <a:r>
              <a:rPr sz="1000" dirty="0">
                <a:solidFill>
                  <a:srgbClr val="48247C"/>
                </a:solidFill>
                <a:latin typeface="Montserrat"/>
                <a:cs typeface="Montserrat"/>
              </a:rPr>
              <a:t>No</a:t>
            </a:r>
            <a:r>
              <a:rPr sz="1000" spc="45" dirty="0">
                <a:solidFill>
                  <a:srgbClr val="48247C"/>
                </a:solidFill>
                <a:latin typeface="Montserrat"/>
                <a:cs typeface="Montserrat"/>
              </a:rPr>
              <a:t> </a:t>
            </a:r>
            <a:r>
              <a:rPr sz="1000" spc="-10" dirty="0">
                <a:solidFill>
                  <a:srgbClr val="48247C"/>
                </a:solidFill>
                <a:latin typeface="Montserrat"/>
                <a:cs typeface="Montserrat"/>
              </a:rPr>
              <a:t>courts. </a:t>
            </a:r>
            <a:r>
              <a:rPr sz="1000" dirty="0">
                <a:solidFill>
                  <a:srgbClr val="48247C"/>
                </a:solidFill>
                <a:latin typeface="Montserrat"/>
                <a:cs typeface="Montserrat"/>
              </a:rPr>
              <a:t>Every</a:t>
            </a:r>
            <a:r>
              <a:rPr sz="1000" spc="85" dirty="0">
                <a:solidFill>
                  <a:srgbClr val="48247C"/>
                </a:solidFill>
                <a:latin typeface="Montserrat"/>
                <a:cs typeface="Montserrat"/>
              </a:rPr>
              <a:t> </a:t>
            </a:r>
            <a:r>
              <a:rPr sz="1000" dirty="0">
                <a:solidFill>
                  <a:srgbClr val="48247C"/>
                </a:solidFill>
                <a:latin typeface="Montserrat"/>
                <a:cs typeface="Montserrat"/>
              </a:rPr>
              <a:t>year</a:t>
            </a:r>
            <a:r>
              <a:rPr sz="1000" spc="80" dirty="0">
                <a:solidFill>
                  <a:srgbClr val="48247C"/>
                </a:solidFill>
                <a:latin typeface="Montserrat"/>
                <a:cs typeface="Montserrat"/>
              </a:rPr>
              <a:t> </a:t>
            </a:r>
            <a:r>
              <a:rPr sz="1000" dirty="0">
                <a:solidFill>
                  <a:srgbClr val="48247C"/>
                </a:solidFill>
                <a:latin typeface="Montserrat"/>
                <a:cs typeface="Montserrat"/>
              </a:rPr>
              <a:t>we</a:t>
            </a:r>
            <a:r>
              <a:rPr sz="1000" spc="50" dirty="0">
                <a:solidFill>
                  <a:srgbClr val="48247C"/>
                </a:solidFill>
                <a:latin typeface="Montserrat"/>
                <a:cs typeface="Montserrat"/>
              </a:rPr>
              <a:t> </a:t>
            </a:r>
            <a:r>
              <a:rPr sz="1000" dirty="0">
                <a:solidFill>
                  <a:srgbClr val="48247C"/>
                </a:solidFill>
                <a:latin typeface="Montserrat"/>
                <a:cs typeface="Montserrat"/>
              </a:rPr>
              <a:t>help</a:t>
            </a:r>
            <a:r>
              <a:rPr sz="1000" spc="50" dirty="0">
                <a:solidFill>
                  <a:srgbClr val="48247C"/>
                </a:solidFill>
                <a:latin typeface="Montserrat"/>
                <a:cs typeface="Montserrat"/>
              </a:rPr>
              <a:t> </a:t>
            </a:r>
            <a:r>
              <a:rPr sz="1000" dirty="0">
                <a:solidFill>
                  <a:srgbClr val="48247C"/>
                </a:solidFill>
                <a:latin typeface="Montserrat"/>
                <a:cs typeface="Montserrat"/>
              </a:rPr>
              <a:t>stop</a:t>
            </a:r>
            <a:r>
              <a:rPr sz="1000" spc="35" dirty="0">
                <a:solidFill>
                  <a:srgbClr val="48247C"/>
                </a:solidFill>
                <a:latin typeface="Montserrat"/>
                <a:cs typeface="Montserrat"/>
              </a:rPr>
              <a:t> </a:t>
            </a:r>
            <a:r>
              <a:rPr sz="1000" dirty="0">
                <a:solidFill>
                  <a:srgbClr val="48247C"/>
                </a:solidFill>
                <a:latin typeface="Montserrat"/>
                <a:cs typeface="Montserrat"/>
              </a:rPr>
              <a:t>thousands</a:t>
            </a:r>
            <a:r>
              <a:rPr sz="1000" spc="110" dirty="0">
                <a:solidFill>
                  <a:srgbClr val="48247C"/>
                </a:solidFill>
                <a:latin typeface="Montserrat"/>
                <a:cs typeface="Montserrat"/>
              </a:rPr>
              <a:t> </a:t>
            </a:r>
            <a:r>
              <a:rPr sz="1000" dirty="0">
                <a:solidFill>
                  <a:srgbClr val="48247C"/>
                </a:solidFill>
                <a:latin typeface="Montserrat"/>
                <a:cs typeface="Montserrat"/>
              </a:rPr>
              <a:t>of</a:t>
            </a:r>
            <a:r>
              <a:rPr sz="1000" spc="100" dirty="0">
                <a:solidFill>
                  <a:srgbClr val="48247C"/>
                </a:solidFill>
                <a:latin typeface="Montserrat"/>
                <a:cs typeface="Montserrat"/>
              </a:rPr>
              <a:t> </a:t>
            </a:r>
            <a:r>
              <a:rPr sz="1000" spc="-10" dirty="0">
                <a:solidFill>
                  <a:srgbClr val="48247C"/>
                </a:solidFill>
                <a:latin typeface="Montserrat"/>
                <a:cs typeface="Montserrat"/>
              </a:rPr>
              <a:t>crimes.</a:t>
            </a:r>
            <a:endParaRPr sz="1000" dirty="0">
              <a:latin typeface="Montserrat"/>
              <a:cs typeface="Montserrat"/>
            </a:endParaRPr>
          </a:p>
          <a:p>
            <a:pPr marL="12700">
              <a:lnSpc>
                <a:spcPct val="100000"/>
              </a:lnSpc>
              <a:spcBef>
                <a:spcPts val="1200"/>
              </a:spcBef>
            </a:pPr>
            <a:r>
              <a:rPr sz="1000" dirty="0">
                <a:solidFill>
                  <a:srgbClr val="48247C"/>
                </a:solidFill>
                <a:latin typeface="Montserrat"/>
                <a:cs typeface="Montserrat"/>
              </a:rPr>
              <a:t>Support</a:t>
            </a:r>
            <a:r>
              <a:rPr sz="1000" spc="60" dirty="0">
                <a:solidFill>
                  <a:srgbClr val="48247C"/>
                </a:solidFill>
                <a:latin typeface="Montserrat"/>
                <a:cs typeface="Montserrat"/>
              </a:rPr>
              <a:t> </a:t>
            </a:r>
            <a:r>
              <a:rPr sz="1000" dirty="0">
                <a:solidFill>
                  <a:srgbClr val="48247C"/>
                </a:solidFill>
                <a:latin typeface="Montserrat"/>
                <a:cs typeface="Montserrat"/>
              </a:rPr>
              <a:t>us</a:t>
            </a:r>
            <a:r>
              <a:rPr sz="1000" spc="60" dirty="0">
                <a:solidFill>
                  <a:srgbClr val="48247C"/>
                </a:solidFill>
                <a:latin typeface="Montserrat"/>
                <a:cs typeface="Montserrat"/>
              </a:rPr>
              <a:t> </a:t>
            </a:r>
            <a:r>
              <a:rPr sz="1000" dirty="0">
                <a:solidFill>
                  <a:srgbClr val="48247C"/>
                </a:solidFill>
                <a:latin typeface="Montserrat"/>
                <a:cs typeface="Montserrat"/>
              </a:rPr>
              <a:t>to</a:t>
            </a:r>
            <a:r>
              <a:rPr sz="1000" spc="45" dirty="0">
                <a:solidFill>
                  <a:srgbClr val="48247C"/>
                </a:solidFill>
                <a:latin typeface="Montserrat"/>
                <a:cs typeface="Montserrat"/>
              </a:rPr>
              <a:t> </a:t>
            </a:r>
            <a:r>
              <a:rPr sz="1000" dirty="0">
                <a:solidFill>
                  <a:srgbClr val="48247C"/>
                </a:solidFill>
                <a:latin typeface="Montserrat"/>
                <a:cs typeface="Montserrat"/>
              </a:rPr>
              <a:t>help</a:t>
            </a:r>
            <a:r>
              <a:rPr sz="1000" spc="25" dirty="0">
                <a:solidFill>
                  <a:srgbClr val="48247C"/>
                </a:solidFill>
                <a:latin typeface="Montserrat"/>
                <a:cs typeface="Montserrat"/>
              </a:rPr>
              <a:t> </a:t>
            </a:r>
            <a:r>
              <a:rPr sz="1000" dirty="0">
                <a:solidFill>
                  <a:srgbClr val="48247C"/>
                </a:solidFill>
                <a:latin typeface="Montserrat"/>
                <a:cs typeface="Montserrat"/>
              </a:rPr>
              <a:t>make</a:t>
            </a:r>
            <a:r>
              <a:rPr sz="1000" spc="35" dirty="0">
                <a:solidFill>
                  <a:srgbClr val="48247C"/>
                </a:solidFill>
                <a:latin typeface="Montserrat"/>
                <a:cs typeface="Montserrat"/>
              </a:rPr>
              <a:t> </a:t>
            </a:r>
            <a:r>
              <a:rPr sz="1000" dirty="0">
                <a:solidFill>
                  <a:srgbClr val="48247C"/>
                </a:solidFill>
                <a:latin typeface="Montserrat"/>
                <a:cs typeface="Montserrat"/>
              </a:rPr>
              <a:t>communities</a:t>
            </a:r>
            <a:r>
              <a:rPr sz="1000" spc="105" dirty="0">
                <a:solidFill>
                  <a:srgbClr val="48247C"/>
                </a:solidFill>
                <a:latin typeface="Montserrat"/>
                <a:cs typeface="Montserrat"/>
              </a:rPr>
              <a:t> </a:t>
            </a:r>
            <a:r>
              <a:rPr sz="1000" dirty="0">
                <a:solidFill>
                  <a:srgbClr val="48247C"/>
                </a:solidFill>
                <a:latin typeface="Montserrat"/>
                <a:cs typeface="Montserrat"/>
              </a:rPr>
              <a:t>safer</a:t>
            </a:r>
            <a:r>
              <a:rPr sz="1000" spc="70" dirty="0">
                <a:solidFill>
                  <a:srgbClr val="48247C"/>
                </a:solidFill>
                <a:latin typeface="Montserrat"/>
                <a:cs typeface="Montserrat"/>
              </a:rPr>
              <a:t> </a:t>
            </a:r>
            <a:r>
              <a:rPr sz="1000" spc="-10" dirty="0">
                <a:solidFill>
                  <a:srgbClr val="48247C"/>
                </a:solidFill>
                <a:latin typeface="Montserrat"/>
                <a:cs typeface="Montserrat"/>
              </a:rPr>
              <a:t>together.</a:t>
            </a:r>
            <a:endParaRPr lang="en-US" sz="1000" spc="-10" dirty="0">
              <a:solidFill>
                <a:srgbClr val="48247C"/>
              </a:solidFill>
              <a:latin typeface="Montserrat"/>
              <a:cs typeface="Montserrat"/>
            </a:endParaRPr>
          </a:p>
          <a:p>
            <a:pPr marL="12700">
              <a:lnSpc>
                <a:spcPct val="100000"/>
              </a:lnSpc>
              <a:spcBef>
                <a:spcPts val="1200"/>
              </a:spcBef>
            </a:pPr>
            <a:endParaRPr lang="en-GB" sz="1000" spc="-10" dirty="0">
              <a:solidFill>
                <a:srgbClr val="48247C"/>
              </a:solidFill>
              <a:latin typeface="Montserrat"/>
              <a:cs typeface="Montserrat"/>
            </a:endParaRPr>
          </a:p>
          <a:p>
            <a:pPr marL="12700">
              <a:lnSpc>
                <a:spcPct val="100000"/>
              </a:lnSpc>
              <a:spcBef>
                <a:spcPts val="1200"/>
              </a:spcBef>
            </a:pPr>
            <a:endParaRPr sz="1000" dirty="0">
              <a:latin typeface="Montserrat"/>
              <a:cs typeface="Montserrat"/>
            </a:endParaRPr>
          </a:p>
        </p:txBody>
      </p:sp>
      <p:pic>
        <p:nvPicPr>
          <p:cNvPr id="3" name="object 3"/>
          <p:cNvPicPr/>
          <p:nvPr/>
        </p:nvPicPr>
        <p:blipFill>
          <a:blip r:embed="rId2" cstate="print"/>
          <a:stretch>
            <a:fillRect/>
          </a:stretch>
        </p:blipFill>
        <p:spPr>
          <a:xfrm>
            <a:off x="311313" y="420766"/>
            <a:ext cx="3603519" cy="478392"/>
          </a:xfrm>
          <a:prstGeom prst="rect">
            <a:avLst/>
          </a:prstGeom>
        </p:spPr>
      </p:pic>
      <p:grpSp>
        <p:nvGrpSpPr>
          <p:cNvPr id="4" name="object 4"/>
          <p:cNvGrpSpPr/>
          <p:nvPr/>
        </p:nvGrpSpPr>
        <p:grpSpPr>
          <a:xfrm>
            <a:off x="4191000" y="0"/>
            <a:ext cx="4953000" cy="5143500"/>
            <a:chOff x="4191000" y="0"/>
            <a:chExt cx="4953000" cy="5143500"/>
          </a:xfrm>
        </p:grpSpPr>
        <p:pic>
          <p:nvPicPr>
            <p:cNvPr id="5" name="object 5"/>
            <p:cNvPicPr/>
            <p:nvPr/>
          </p:nvPicPr>
          <p:blipFill>
            <a:blip r:embed="rId3" cstate="print"/>
            <a:stretch>
              <a:fillRect/>
            </a:stretch>
          </p:blipFill>
          <p:spPr>
            <a:xfrm>
              <a:off x="4191000" y="0"/>
              <a:ext cx="4952987" cy="5073395"/>
            </a:xfrm>
            <a:prstGeom prst="rect">
              <a:avLst/>
            </a:prstGeom>
          </p:spPr>
        </p:pic>
        <p:pic>
          <p:nvPicPr>
            <p:cNvPr id="6" name="object 6"/>
            <p:cNvPicPr/>
            <p:nvPr/>
          </p:nvPicPr>
          <p:blipFill>
            <a:blip r:embed="rId4" cstate="print"/>
            <a:stretch>
              <a:fillRect/>
            </a:stretch>
          </p:blipFill>
          <p:spPr>
            <a:xfrm>
              <a:off x="5873496" y="550163"/>
              <a:ext cx="2924555" cy="4514087"/>
            </a:xfrm>
            <a:prstGeom prst="rect">
              <a:avLst/>
            </a:prstGeom>
          </p:spPr>
        </p:pic>
        <p:pic>
          <p:nvPicPr>
            <p:cNvPr id="7" name="object 7"/>
            <p:cNvPicPr/>
            <p:nvPr/>
          </p:nvPicPr>
          <p:blipFill>
            <a:blip r:embed="rId5" cstate="print"/>
            <a:stretch>
              <a:fillRect/>
            </a:stretch>
          </p:blipFill>
          <p:spPr>
            <a:xfrm>
              <a:off x="6553200" y="711708"/>
              <a:ext cx="1525524" cy="152400"/>
            </a:xfrm>
            <a:prstGeom prst="rect">
              <a:avLst/>
            </a:prstGeom>
          </p:spPr>
        </p:pic>
        <p:pic>
          <p:nvPicPr>
            <p:cNvPr id="8" name="object 8"/>
            <p:cNvPicPr/>
            <p:nvPr/>
          </p:nvPicPr>
          <p:blipFill>
            <a:blip r:embed="rId6" cstate="print"/>
            <a:stretch>
              <a:fillRect/>
            </a:stretch>
          </p:blipFill>
          <p:spPr>
            <a:xfrm>
              <a:off x="6062472" y="667512"/>
              <a:ext cx="2548127" cy="4475987"/>
            </a:xfrm>
            <a:prstGeom prst="rect">
              <a:avLst/>
            </a:prstGeom>
          </p:spPr>
        </p:pic>
        <p:pic>
          <p:nvPicPr>
            <p:cNvPr id="9" name="object 9"/>
            <p:cNvPicPr/>
            <p:nvPr/>
          </p:nvPicPr>
          <p:blipFill>
            <a:blip r:embed="rId7" cstate="print"/>
            <a:stretch>
              <a:fillRect/>
            </a:stretch>
          </p:blipFill>
          <p:spPr>
            <a:xfrm>
              <a:off x="6553200" y="668362"/>
              <a:ext cx="1524012" cy="230796"/>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4BE0A87-6DA6-4DAA-8C42-13C737FCA70E}"/>
              </a:ext>
            </a:extLst>
          </p:cNvPr>
          <p:cNvSpPr txBox="1"/>
          <p:nvPr/>
        </p:nvSpPr>
        <p:spPr>
          <a:xfrm>
            <a:off x="152400" y="2038350"/>
            <a:ext cx="8681816" cy="2862322"/>
          </a:xfrm>
          <a:prstGeom prst="rect">
            <a:avLst/>
          </a:prstGeom>
          <a:noFill/>
        </p:spPr>
        <p:txBody>
          <a:bodyPr wrap="square">
            <a:spAutoFit/>
          </a:bodyPr>
          <a:lstStyle/>
          <a:p>
            <a:pPr algn="l" defTabSz="685800" rtl="0"/>
            <a:r>
              <a:rPr lang="en-GB" sz="1500" kern="1200" dirty="0">
                <a:solidFill>
                  <a:prstClr val="black"/>
                </a:solidFill>
                <a:latin typeface="Hermes Regular" panose="02000506060000020004" pitchFamily="50" charset="0"/>
                <a:ea typeface="+mn-ea"/>
                <a:cs typeface="+mn-cs"/>
              </a:rPr>
              <a:t>Fearless is the dedicated youth service from the charity, </a:t>
            </a:r>
            <a:r>
              <a:rPr lang="en-GB" sz="1500" b="1" kern="1200" dirty="0">
                <a:solidFill>
                  <a:srgbClr val="00ACD8"/>
                </a:solidFill>
                <a:latin typeface="Hermes Regular" panose="02000506060000020004" pitchFamily="50" charset="0"/>
                <a:ea typeface="+mn-ea"/>
                <a:cs typeface="+mn-cs"/>
              </a:rPr>
              <a:t>Crimestoppers,</a:t>
            </a:r>
            <a:r>
              <a:rPr lang="en-GB" sz="1500" b="1" kern="1200" dirty="0">
                <a:solidFill>
                  <a:srgbClr val="E2241C"/>
                </a:solidFill>
                <a:latin typeface="Hermes Regular" panose="02000506060000020004" pitchFamily="50" charset="0"/>
                <a:ea typeface="+mn-ea"/>
                <a:cs typeface="+mn-cs"/>
              </a:rPr>
              <a:t> </a:t>
            </a:r>
            <a:r>
              <a:rPr lang="en-GB" sz="1500" kern="1200" dirty="0">
                <a:solidFill>
                  <a:prstClr val="black"/>
                </a:solidFill>
                <a:latin typeface="Hermes Regular" panose="02000506060000020004" pitchFamily="50" charset="0"/>
                <a:ea typeface="+mn-ea"/>
                <a:cs typeface="+mn-cs"/>
              </a:rPr>
              <a:t>where young people can access non-judgemental information and advice about </a:t>
            </a:r>
            <a:r>
              <a:rPr lang="en-GB" sz="1500" b="1" kern="1200" dirty="0">
                <a:solidFill>
                  <a:srgbClr val="00ACD8"/>
                </a:solidFill>
                <a:latin typeface="Hermes Regular" panose="02000506060000020004" pitchFamily="50" charset="0"/>
                <a:ea typeface="+mn-ea"/>
                <a:cs typeface="+mn-cs"/>
              </a:rPr>
              <a:t>crime and criminality.</a:t>
            </a:r>
          </a:p>
          <a:p>
            <a:pPr algn="l" defTabSz="685800" rtl="0"/>
            <a:endParaRPr lang="en-GB" sz="1500" b="1" kern="1200" dirty="0">
              <a:solidFill>
                <a:srgbClr val="E2241C"/>
              </a:solidFill>
              <a:latin typeface="Hermes Regular" panose="02000506060000020004" pitchFamily="50" charset="0"/>
              <a:ea typeface="+mn-ea"/>
              <a:cs typeface="+mn-cs"/>
            </a:endParaRPr>
          </a:p>
          <a:p>
            <a:pPr algn="l" defTabSz="685800" rtl="0"/>
            <a:r>
              <a:rPr lang="en-GB" sz="1500" b="1" kern="1200" dirty="0">
                <a:solidFill>
                  <a:srgbClr val="00ACD8"/>
                </a:solidFill>
                <a:latin typeface="Hermes Regular" panose="02000506060000020004" pitchFamily="50" charset="0"/>
                <a:ea typeface="+mn-ea"/>
                <a:cs typeface="+mn-cs"/>
              </a:rPr>
              <a:t>Fearless</a:t>
            </a:r>
            <a:r>
              <a:rPr lang="en-GB" sz="1500" b="1" kern="1200" dirty="0">
                <a:solidFill>
                  <a:srgbClr val="E2241C"/>
                </a:solidFill>
                <a:latin typeface="Hermes Regular" panose="02000506060000020004" pitchFamily="50" charset="0"/>
                <a:ea typeface="+mn-ea"/>
                <a:cs typeface="+mn-cs"/>
              </a:rPr>
              <a:t> </a:t>
            </a:r>
            <a:r>
              <a:rPr lang="en-GB" sz="1500" kern="1200" dirty="0">
                <a:solidFill>
                  <a:prstClr val="black"/>
                </a:solidFill>
                <a:latin typeface="Hermes Regular" panose="02000506060000020004" pitchFamily="50" charset="0"/>
                <a:ea typeface="+mn-ea"/>
                <a:cs typeface="+mn-cs"/>
              </a:rPr>
              <a:t>aims to break down any barriers that might prevent young people from reporting crime. Whether this is a fear of the process, fear of repercussions or a distrust of the police, Fearless aims to empower young people to speak out.</a:t>
            </a:r>
            <a:endParaRPr lang="en-GB" sz="1500" b="1" kern="1200" dirty="0">
              <a:solidFill>
                <a:prstClr val="black"/>
              </a:solidFill>
              <a:latin typeface="Hermes Regular" panose="02000506060000020004" pitchFamily="50" charset="0"/>
              <a:ea typeface="+mn-ea"/>
              <a:cs typeface="+mn-cs"/>
            </a:endParaRPr>
          </a:p>
          <a:p>
            <a:pPr algn="l" defTabSz="685800" rtl="0"/>
            <a:endParaRPr lang="en-GB" sz="1500" kern="1200" dirty="0">
              <a:solidFill>
                <a:prstClr val="black"/>
              </a:solidFill>
              <a:latin typeface="Hermes Regular" panose="02000506060000020004" pitchFamily="50" charset="0"/>
              <a:ea typeface="+mn-ea"/>
              <a:cs typeface="+mn-cs"/>
            </a:endParaRPr>
          </a:p>
          <a:p>
            <a:pPr algn="l" defTabSz="685800" rtl="0"/>
            <a:r>
              <a:rPr lang="en-GB" sz="1500" kern="1200" dirty="0">
                <a:solidFill>
                  <a:prstClr val="black"/>
                </a:solidFill>
                <a:latin typeface="Hermes Regular" panose="02000506060000020004" pitchFamily="50" charset="0"/>
                <a:ea typeface="+mn-ea"/>
                <a:cs typeface="+mn-cs"/>
              </a:rPr>
              <a:t>Young people can pass </a:t>
            </a:r>
            <a:r>
              <a:rPr lang="en-GB" sz="1500" b="1" kern="1200" dirty="0">
                <a:solidFill>
                  <a:srgbClr val="00ACD8"/>
                </a:solidFill>
                <a:latin typeface="Hermes Regular" panose="02000506060000020004" pitchFamily="50" charset="0"/>
                <a:ea typeface="+mn-ea"/>
                <a:cs typeface="+mn-cs"/>
              </a:rPr>
              <a:t>information about crime 100% anonymously </a:t>
            </a:r>
            <a:r>
              <a:rPr lang="en-GB" sz="1500" kern="1200" dirty="0">
                <a:solidFill>
                  <a:prstClr val="black"/>
                </a:solidFill>
                <a:latin typeface="Hermes Regular" panose="02000506060000020004" pitchFamily="50" charset="0"/>
                <a:ea typeface="+mn-ea"/>
                <a:cs typeface="+mn-cs"/>
              </a:rPr>
              <a:t>via an online form at Fearless.org or by calling our 0800 555 111 phone lines, 24/7, 365 days a year. </a:t>
            </a:r>
          </a:p>
          <a:p>
            <a:pPr algn="l" defTabSz="685800" rtl="0"/>
            <a:endParaRPr lang="en-GB" sz="1500" kern="1200" dirty="0">
              <a:solidFill>
                <a:prstClr val="black"/>
              </a:solidFill>
              <a:latin typeface="Hermes Regular" panose="02000506060000020004" pitchFamily="50" charset="0"/>
              <a:ea typeface="+mn-ea"/>
              <a:cs typeface="+mn-cs"/>
            </a:endParaRPr>
          </a:p>
          <a:p>
            <a:pPr algn="l" defTabSz="685800" rtl="0"/>
            <a:r>
              <a:rPr lang="en-GB" sz="1500" kern="1200" dirty="0">
                <a:solidFill>
                  <a:prstClr val="black"/>
                </a:solidFill>
                <a:latin typeface="Hermes Regular" panose="02000506060000020004" pitchFamily="50" charset="0"/>
                <a:ea typeface="+mn-ea"/>
                <a:cs typeface="+mn-cs"/>
              </a:rPr>
              <a:t>When giving information via </a:t>
            </a:r>
            <a:r>
              <a:rPr lang="en-GB" sz="1500" b="1" kern="1200" dirty="0">
                <a:solidFill>
                  <a:srgbClr val="00ACD8"/>
                </a:solidFill>
                <a:latin typeface="Hermes Regular" panose="02000506060000020004" pitchFamily="50" charset="0"/>
                <a:ea typeface="+mn-ea"/>
                <a:cs typeface="+mn-cs"/>
              </a:rPr>
              <a:t>Fearless</a:t>
            </a:r>
            <a:r>
              <a:rPr lang="en-GB" sz="1500" b="1" kern="1200" dirty="0">
                <a:solidFill>
                  <a:prstClr val="black"/>
                </a:solidFill>
                <a:latin typeface="Hermes Regular" panose="02000506060000020004" pitchFamily="50" charset="0"/>
                <a:ea typeface="+mn-ea"/>
                <a:cs typeface="+mn-cs"/>
              </a:rPr>
              <a:t>,</a:t>
            </a:r>
            <a:r>
              <a:rPr lang="en-GB" sz="1500" kern="1200" dirty="0">
                <a:solidFill>
                  <a:prstClr val="black"/>
                </a:solidFill>
                <a:latin typeface="Hermes Regular" panose="02000506060000020004" pitchFamily="50" charset="0"/>
                <a:ea typeface="+mn-ea"/>
                <a:cs typeface="+mn-cs"/>
              </a:rPr>
              <a:t> no personal details are taken and Fearless cannot trace the phone number or IP address of the people making contact with them. </a:t>
            </a:r>
          </a:p>
        </p:txBody>
      </p:sp>
      <p:pic>
        <p:nvPicPr>
          <p:cNvPr id="8" name="Picture 7">
            <a:extLst>
              <a:ext uri="{FF2B5EF4-FFF2-40B4-BE49-F238E27FC236}">
                <a16:creationId xmlns:a16="http://schemas.microsoft.com/office/drawing/2014/main" id="{8907E013-FB21-4191-BDC2-CFF89826FC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39877"/>
            <a:ext cx="3048000" cy="1524001"/>
          </a:xfrm>
          <a:prstGeom prst="rect">
            <a:avLst/>
          </a:prstGeom>
        </p:spPr>
      </p:pic>
    </p:spTree>
    <p:extLst>
      <p:ext uri="{BB962C8B-B14F-4D97-AF65-F5344CB8AC3E}">
        <p14:creationId xmlns:p14="http://schemas.microsoft.com/office/powerpoint/2010/main" val="231462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67000" y="479076"/>
            <a:ext cx="3603507" cy="479662"/>
          </a:xfrm>
          <a:prstGeom prst="rect">
            <a:avLst/>
          </a:prstGeom>
        </p:spPr>
      </p:pic>
      <p:sp>
        <p:nvSpPr>
          <p:cNvPr id="3" name="object 3"/>
          <p:cNvSpPr txBox="1"/>
          <p:nvPr/>
        </p:nvSpPr>
        <p:spPr>
          <a:xfrm>
            <a:off x="1685695" y="1733550"/>
            <a:ext cx="6096000" cy="997709"/>
          </a:xfrm>
          <a:prstGeom prst="rect">
            <a:avLst/>
          </a:prstGeom>
        </p:spPr>
        <p:txBody>
          <a:bodyPr vert="horz" wrap="square" lIns="0" tIns="12700" rIns="0" bIns="0" rtlCol="0">
            <a:spAutoFit/>
          </a:bodyPr>
          <a:lstStyle/>
          <a:p>
            <a:pPr marL="12700" algn="ctr">
              <a:lnSpc>
                <a:spcPct val="100000"/>
              </a:lnSpc>
              <a:spcBef>
                <a:spcPts val="100"/>
              </a:spcBef>
            </a:pPr>
            <a:r>
              <a:rPr sz="3200" b="1" dirty="0">
                <a:solidFill>
                  <a:srgbClr val="48247C"/>
                </a:solidFill>
                <a:latin typeface="Montserrat"/>
                <a:cs typeface="Montserrat"/>
              </a:rPr>
              <a:t>Breaking</a:t>
            </a:r>
            <a:r>
              <a:rPr sz="3200" b="1" spc="95" dirty="0">
                <a:solidFill>
                  <a:srgbClr val="48247C"/>
                </a:solidFill>
                <a:latin typeface="Montserrat"/>
                <a:cs typeface="Montserrat"/>
              </a:rPr>
              <a:t> </a:t>
            </a:r>
            <a:r>
              <a:rPr sz="3200" b="1" dirty="0">
                <a:solidFill>
                  <a:srgbClr val="48247C"/>
                </a:solidFill>
                <a:latin typeface="Montserrat"/>
                <a:cs typeface="Montserrat"/>
              </a:rPr>
              <a:t>the</a:t>
            </a:r>
            <a:r>
              <a:rPr sz="3200" b="1" spc="90" dirty="0">
                <a:solidFill>
                  <a:srgbClr val="48247C"/>
                </a:solidFill>
                <a:latin typeface="Montserrat"/>
                <a:cs typeface="Montserrat"/>
              </a:rPr>
              <a:t> </a:t>
            </a:r>
            <a:r>
              <a:rPr sz="3200" b="1" spc="50" dirty="0">
                <a:solidFill>
                  <a:srgbClr val="48247C"/>
                </a:solidFill>
                <a:latin typeface="Montserrat"/>
                <a:cs typeface="Montserrat"/>
              </a:rPr>
              <a:t>wall</a:t>
            </a:r>
            <a:r>
              <a:rPr sz="3200" b="1" spc="135" dirty="0">
                <a:solidFill>
                  <a:srgbClr val="48247C"/>
                </a:solidFill>
                <a:latin typeface="Montserrat"/>
                <a:cs typeface="Montserrat"/>
              </a:rPr>
              <a:t> </a:t>
            </a:r>
            <a:r>
              <a:rPr sz="3200" b="1" dirty="0">
                <a:solidFill>
                  <a:srgbClr val="48247C"/>
                </a:solidFill>
                <a:latin typeface="Montserrat"/>
                <a:cs typeface="Montserrat"/>
              </a:rPr>
              <a:t>of</a:t>
            </a:r>
            <a:r>
              <a:rPr sz="3200" b="1" spc="185" dirty="0">
                <a:solidFill>
                  <a:srgbClr val="48247C"/>
                </a:solidFill>
                <a:latin typeface="Montserrat"/>
                <a:cs typeface="Montserrat"/>
              </a:rPr>
              <a:t> </a:t>
            </a:r>
            <a:r>
              <a:rPr sz="3200" b="1" dirty="0">
                <a:solidFill>
                  <a:srgbClr val="48247C"/>
                </a:solidFill>
                <a:latin typeface="Montserrat"/>
                <a:cs typeface="Montserrat"/>
              </a:rPr>
              <a:t>silence</a:t>
            </a:r>
            <a:r>
              <a:rPr sz="3200" b="1" spc="90" dirty="0">
                <a:solidFill>
                  <a:srgbClr val="48247C"/>
                </a:solidFill>
                <a:latin typeface="Montserrat"/>
                <a:cs typeface="Montserrat"/>
              </a:rPr>
              <a:t> </a:t>
            </a:r>
            <a:r>
              <a:rPr sz="3200" b="1" dirty="0">
                <a:solidFill>
                  <a:srgbClr val="48247C"/>
                </a:solidFill>
                <a:latin typeface="Montserrat"/>
                <a:cs typeface="Montserrat"/>
              </a:rPr>
              <a:t>since</a:t>
            </a:r>
            <a:r>
              <a:rPr sz="3200" b="1" spc="75" dirty="0">
                <a:solidFill>
                  <a:srgbClr val="48247C"/>
                </a:solidFill>
                <a:latin typeface="Montserrat"/>
                <a:cs typeface="Montserrat"/>
              </a:rPr>
              <a:t> </a:t>
            </a:r>
            <a:r>
              <a:rPr sz="3200" b="1" spc="-10" dirty="0">
                <a:solidFill>
                  <a:srgbClr val="48247C"/>
                </a:solidFill>
                <a:latin typeface="Montserrat"/>
                <a:cs typeface="Montserrat"/>
              </a:rPr>
              <a:t>1988</a:t>
            </a:r>
            <a:r>
              <a:rPr sz="3200" b="1" spc="-10" dirty="0">
                <a:solidFill>
                  <a:srgbClr val="E62C1F"/>
                </a:solidFill>
                <a:latin typeface="Montserrat"/>
                <a:cs typeface="Montserrat"/>
              </a:rPr>
              <a:t>.</a:t>
            </a:r>
            <a:endParaRPr sz="3200" b="1" dirty="0">
              <a:latin typeface="Montserrat"/>
              <a:cs typeface="Montserrat"/>
            </a:endParaRPr>
          </a:p>
        </p:txBody>
      </p:sp>
      <p:pic>
        <p:nvPicPr>
          <p:cNvPr id="4" name="Picture 3">
            <a:extLst>
              <a:ext uri="{FF2B5EF4-FFF2-40B4-BE49-F238E27FC236}">
                <a16:creationId xmlns:a16="http://schemas.microsoft.com/office/drawing/2014/main" id="{E0F9DB54-B325-D133-C0B4-23D4E08CC360}"/>
              </a:ext>
            </a:extLst>
          </p:cNvPr>
          <p:cNvPicPr>
            <a:picLocks noChangeAspect="1"/>
          </p:cNvPicPr>
          <p:nvPr/>
        </p:nvPicPr>
        <p:blipFill>
          <a:blip r:embed="rId3"/>
          <a:stretch>
            <a:fillRect/>
          </a:stretch>
        </p:blipFill>
        <p:spPr>
          <a:xfrm>
            <a:off x="2971799" y="3181350"/>
            <a:ext cx="3523793" cy="17618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TotalTime>
  <Words>1011</Words>
  <Application>Microsoft Office PowerPoint</Application>
  <PresentationFormat>On-screen Show (16:9)</PresentationFormat>
  <Paragraphs>78</Paragraphs>
  <Slides>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Calibri</vt:lpstr>
      <vt:lpstr>Calibri Light</vt:lpstr>
      <vt:lpstr>Hermes Regular</vt:lpstr>
      <vt:lpstr>Montserrat</vt:lpstr>
      <vt:lpstr>Symbol</vt:lpstr>
      <vt:lpstr>Office Theme</vt:lpstr>
      <vt:lpstr>1_Office Theme</vt:lpstr>
      <vt:lpstr>2_Office Theme</vt:lpstr>
      <vt:lpstr>Tackling County Lines</vt:lpstr>
      <vt:lpstr>PowerPoint Presentation</vt:lpstr>
      <vt:lpstr>Tackling County Lines.</vt:lpstr>
      <vt:lpstr>Transportation and Taxis.</vt:lpstr>
      <vt:lpstr>How you can support us.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GLAA Modern Slavery</dc:title>
  <dc:creator>Sarah Magee</dc:creator>
  <cp:lastModifiedBy>Kirsten Dent 6333</cp:lastModifiedBy>
  <cp:revision>43</cp:revision>
  <dcterms:created xsi:type="dcterms:W3CDTF">2022-11-16T11:38:06Z</dcterms:created>
  <dcterms:modified xsi:type="dcterms:W3CDTF">2024-10-22T20:07:12Z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2021-07-01T00:00:00Z</vt:filetime>
  </property>
  <property fmtid="{D5CDD505-2E9C-101B-9397-08002B2CF9AE}" pid="3" name="Creator">
    <vt:lpwstr>Google</vt:lpwstr>
  </property>
  <property fmtid="{D5CDD505-2E9C-101B-9397-08002B2CF9AE}" pid="4" name="LastSaved">
    <vt:filetime>2022-11-16T00:00:00Z</vt:filetime>
  </property>
  <property fmtid="{D5CDD505-2E9C-101B-9397-08002B2CF9AE}" pid="5" name="Producer">
    <vt:lpwstr>Adobe PDF Library 21.5.80</vt:lpwstr>
  </property>
</Properties>
</file>